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3" r:id="rId2"/>
    <p:sldId id="316" r:id="rId3"/>
    <p:sldId id="317" r:id="rId4"/>
    <p:sldId id="264" r:id="rId5"/>
    <p:sldId id="265" r:id="rId6"/>
    <p:sldId id="267" r:id="rId7"/>
    <p:sldId id="268" r:id="rId8"/>
    <p:sldId id="269" r:id="rId9"/>
    <p:sldId id="273" r:id="rId10"/>
    <p:sldId id="281" r:id="rId11"/>
    <p:sldId id="302" r:id="rId12"/>
    <p:sldId id="303" r:id="rId13"/>
    <p:sldId id="319" r:id="rId14"/>
    <p:sldId id="315" r:id="rId15"/>
    <p:sldId id="306" r:id="rId16"/>
    <p:sldId id="278" r:id="rId17"/>
  </p:sldIdLst>
  <p:sldSz cx="12192000" cy="6858000"/>
  <p:notesSz cx="7010400" cy="92964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29F89"/>
    <a:srgbClr val="00A651"/>
    <a:srgbClr val="203864"/>
    <a:srgbClr val="00B0DA"/>
    <a:srgbClr val="74BAB7"/>
    <a:srgbClr val="004B91"/>
    <a:srgbClr val="F4EE00"/>
    <a:srgbClr val="A5E1FF"/>
    <a:srgbClr val="B18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2" d="100"/>
          <a:sy n="112" d="100"/>
        </p:scale>
        <p:origin x="61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1925" y="0"/>
            <a:ext cx="3038475" cy="46672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3038475" cy="466725"/>
          </a:xfrm>
          <a:prstGeom prst="rect">
            <a:avLst/>
          </a:prstGeom>
        </p:spPr>
        <p:txBody>
          <a:bodyPr vert="horz" lIns="91440" tIns="45720" rIns="91440" bIns="45720" rtlCol="1"/>
          <a:lstStyle>
            <a:lvl1pPr algn="l">
              <a:defRPr sz="1200"/>
            </a:lvl1pPr>
          </a:lstStyle>
          <a:p>
            <a:fld id="{0DA851F0-BC93-41D2-BD90-35AC9FEA3910}" type="datetimeFigureOut">
              <a:rPr lang="he-IL" smtClean="0"/>
              <a:t>כ"ט/אייר/תשפ"א</a:t>
            </a:fld>
            <a:endParaRPr lang="he-IL"/>
          </a:p>
        </p:txBody>
      </p:sp>
      <p:sp>
        <p:nvSpPr>
          <p:cNvPr id="4" name="מציין מיקום של תמונת שקופית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1675" y="4473575"/>
            <a:ext cx="5607050" cy="3660775"/>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71925" y="8829675"/>
            <a:ext cx="3038475" cy="46672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829675"/>
            <a:ext cx="3038475" cy="466725"/>
          </a:xfrm>
          <a:prstGeom prst="rect">
            <a:avLst/>
          </a:prstGeom>
        </p:spPr>
        <p:txBody>
          <a:bodyPr vert="horz" lIns="91440" tIns="45720" rIns="91440" bIns="45720" rtlCol="1" anchor="b"/>
          <a:lstStyle>
            <a:lvl1pPr algn="l">
              <a:defRPr sz="1200"/>
            </a:lvl1pPr>
          </a:lstStyle>
          <a:p>
            <a:fld id="{0F11436D-07A1-44CB-BCFE-34C0676BBC90}" type="slidenum">
              <a:rPr lang="he-IL" smtClean="0"/>
              <a:t>‹#›</a:t>
            </a:fld>
            <a:endParaRPr lang="he-IL"/>
          </a:p>
        </p:txBody>
      </p:sp>
    </p:spTree>
    <p:extLst>
      <p:ext uri="{BB962C8B-B14F-4D97-AF65-F5344CB8AC3E}">
        <p14:creationId xmlns:p14="http://schemas.microsoft.com/office/powerpoint/2010/main" val="15252472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072F-B83B-45B5-BE1D-AEC2F358E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357174DC-A4D3-4BB6-BEB8-33D99A14F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67B3E079-36FC-4A63-9585-8885606CC161}"/>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5" name="Footer Placeholder 4">
            <a:extLst>
              <a:ext uri="{FF2B5EF4-FFF2-40B4-BE49-F238E27FC236}">
                <a16:creationId xmlns:a16="http://schemas.microsoft.com/office/drawing/2014/main" id="{6AF53114-79D2-4D62-9B60-224FADA2C4E9}"/>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99E26A9-324D-45BA-956A-B2AC09A6D88C}"/>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304211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243B-BF77-448F-9F7D-0E1E081D972A}"/>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42735408-EA77-4C0F-9162-9EC711B4ED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635EAE-656B-46B0-B64F-1BE9ECDF5641}"/>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5" name="Footer Placeholder 4">
            <a:extLst>
              <a:ext uri="{FF2B5EF4-FFF2-40B4-BE49-F238E27FC236}">
                <a16:creationId xmlns:a16="http://schemas.microsoft.com/office/drawing/2014/main" id="{28A4124B-91FE-4D64-9FA5-DA0FA14FCC9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3331A6F-BA13-4EFB-BD02-A4A5BE6007E2}"/>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239410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BE051-BE35-498C-88C7-5D0AD57D8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9B0C3F5-DDB8-4987-A5DE-3A278006A7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4C76AC92-0ECD-4382-A1E0-244B143FB5E9}"/>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5" name="Footer Placeholder 4">
            <a:extLst>
              <a:ext uri="{FF2B5EF4-FFF2-40B4-BE49-F238E27FC236}">
                <a16:creationId xmlns:a16="http://schemas.microsoft.com/office/drawing/2014/main" id="{3A35BD3D-BD52-4CBC-B760-11C4BB67FD2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DA9FB65-8E4B-4FC7-B561-12E13499D0C3}"/>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198749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7222-7594-4C20-8CB0-F2DDD635869A}"/>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FF2E15A3-94B0-4638-9FC9-E9E479C376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4C308EA7-E4A5-4F28-969E-3C9F9B9FC66B}"/>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5" name="Footer Placeholder 4">
            <a:extLst>
              <a:ext uri="{FF2B5EF4-FFF2-40B4-BE49-F238E27FC236}">
                <a16:creationId xmlns:a16="http://schemas.microsoft.com/office/drawing/2014/main" id="{90AC0786-98CC-44A8-A250-AF46D979C6D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F3E018C2-89FD-45E5-BB35-E79808677584}"/>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126386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8660-1412-4CF7-B058-BE0A238E6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1D179D84-9865-46FE-91A3-04690100A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5FC5C2-FB31-4F5A-9A1D-49EEA7E68E82}"/>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5" name="Footer Placeholder 4">
            <a:extLst>
              <a:ext uri="{FF2B5EF4-FFF2-40B4-BE49-F238E27FC236}">
                <a16:creationId xmlns:a16="http://schemas.microsoft.com/office/drawing/2014/main" id="{D88C905A-3424-4207-B78D-FEC0DFA47ED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4BFA064-0E9B-4CA1-972C-0E9FCBEA77CA}"/>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152810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8ED4-21C3-40BD-B8E0-369933CD52F0}"/>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2A7A188B-95A1-4B6A-A363-E565AEFA6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9DA53666-1A18-4EC7-A9BA-099CDFFEC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0DA47E9E-EB4C-4274-9EE1-45312857C5D0}"/>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6" name="Footer Placeholder 5">
            <a:extLst>
              <a:ext uri="{FF2B5EF4-FFF2-40B4-BE49-F238E27FC236}">
                <a16:creationId xmlns:a16="http://schemas.microsoft.com/office/drawing/2014/main" id="{D46E6ED6-E149-4C5A-A031-282E1BF6BF30}"/>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9963B9E-5443-4C78-905B-37A6C1128EDD}"/>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298114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4DE2-CC50-4BE8-A6AD-03D5B5E19CA1}"/>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BC0F13A3-01C3-4FBA-AC87-2351203A8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2EAC6-01CC-4B13-8BD1-F3F986A5E3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BE70405F-7DE0-4585-BB6B-868CE4B48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29BE-BE7C-46A2-BCBB-7C8A34A52C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88E2F38B-FB58-4569-BBF8-6DE2C4B3EA8D}"/>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8" name="Footer Placeholder 7">
            <a:extLst>
              <a:ext uri="{FF2B5EF4-FFF2-40B4-BE49-F238E27FC236}">
                <a16:creationId xmlns:a16="http://schemas.microsoft.com/office/drawing/2014/main" id="{62724B27-B2F4-488F-9F5A-0ADFBD2E7C89}"/>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D73C5838-D9B1-4E28-AB45-6FFA2CD253F0}"/>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54990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A832-05A8-47E3-AC75-D72CE5990F3A}"/>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5B25E934-371A-4E86-A14C-D0A3EDEE62EF}"/>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4" name="Footer Placeholder 3">
            <a:extLst>
              <a:ext uri="{FF2B5EF4-FFF2-40B4-BE49-F238E27FC236}">
                <a16:creationId xmlns:a16="http://schemas.microsoft.com/office/drawing/2014/main" id="{3D8AFD0F-6EB1-4191-8444-A1012AD3FBCB}"/>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4629B1F9-5A19-4038-BE4B-FF695EF2F602}"/>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248521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36DE1-540B-409C-AB2B-6041D86BAF12}"/>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3" name="Footer Placeholder 2">
            <a:extLst>
              <a:ext uri="{FF2B5EF4-FFF2-40B4-BE49-F238E27FC236}">
                <a16:creationId xmlns:a16="http://schemas.microsoft.com/office/drawing/2014/main" id="{BC4CA2CC-22FA-492D-98F6-7AD6B5B3C915}"/>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35C16B85-D814-4791-B6BF-585ACC766A1E}"/>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339443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6F3C-CEF7-4DE5-A1F5-CF76EFFB1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D79B1A60-AF41-4CF9-83A9-A2A3ECCD1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751CE712-C0A7-4EC9-8A11-C7B5C3A72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75900-C0E0-4A5A-87E6-0B1A3174EF9C}"/>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6" name="Footer Placeholder 5">
            <a:extLst>
              <a:ext uri="{FF2B5EF4-FFF2-40B4-BE49-F238E27FC236}">
                <a16:creationId xmlns:a16="http://schemas.microsoft.com/office/drawing/2014/main" id="{3E90BAB6-44A0-4E7F-B647-6E5DFF46FC55}"/>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72192563-F555-4FFF-9585-E78C2D3249F3}"/>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208209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0139-09D7-429B-B3A2-E8928F5A8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59A6B084-903A-48E7-BC9B-5EB1D7918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A2909D5-CBC6-4296-A614-EB05263DD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3642B-CB74-4D11-9E0B-97622566F1A6}"/>
              </a:ext>
            </a:extLst>
          </p:cNvPr>
          <p:cNvSpPr>
            <a:spLocks noGrp="1"/>
          </p:cNvSpPr>
          <p:nvPr>
            <p:ph type="dt" sz="half" idx="10"/>
          </p:nvPr>
        </p:nvSpPr>
        <p:spPr/>
        <p:txBody>
          <a:bodyPr/>
          <a:lstStyle/>
          <a:p>
            <a:fld id="{0C7A7F8F-D2AA-4E46-BF91-EDD5BC5C4068}" type="datetimeFigureOut">
              <a:rPr lang="en-IL" smtClean="0"/>
              <a:t>05/11/2021</a:t>
            </a:fld>
            <a:endParaRPr lang="en-IL"/>
          </a:p>
        </p:txBody>
      </p:sp>
      <p:sp>
        <p:nvSpPr>
          <p:cNvPr id="6" name="Footer Placeholder 5">
            <a:extLst>
              <a:ext uri="{FF2B5EF4-FFF2-40B4-BE49-F238E27FC236}">
                <a16:creationId xmlns:a16="http://schemas.microsoft.com/office/drawing/2014/main" id="{06AD91F9-6056-4A99-B9D0-8745AC089B5E}"/>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A7972C3-83BE-4D33-B68D-4D0DB61B0078}"/>
              </a:ext>
            </a:extLst>
          </p:cNvPr>
          <p:cNvSpPr>
            <a:spLocks noGrp="1"/>
          </p:cNvSpPr>
          <p:nvPr>
            <p:ph type="sldNum" sz="quarter" idx="12"/>
          </p:nvPr>
        </p:nvSpPr>
        <p:spPr/>
        <p:txBody>
          <a:bodyPr/>
          <a:lstStyle/>
          <a:p>
            <a:fld id="{A9A7E404-4282-4762-9CBA-9571252D0261}" type="slidenum">
              <a:rPr lang="en-IL" smtClean="0"/>
              <a:t>‹#›</a:t>
            </a:fld>
            <a:endParaRPr lang="en-IL"/>
          </a:p>
        </p:txBody>
      </p:sp>
    </p:spTree>
    <p:extLst>
      <p:ext uri="{BB962C8B-B14F-4D97-AF65-F5344CB8AC3E}">
        <p14:creationId xmlns:p14="http://schemas.microsoft.com/office/powerpoint/2010/main" val="35186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B001D-0632-44BA-A14B-C4E2D6E5F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DE8DBD6C-7219-4EC5-B4F0-8EC4D2E4C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35EB1F6-CAF2-4181-8274-362EBACCB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A7F8F-D2AA-4E46-BF91-EDD5BC5C4068}" type="datetimeFigureOut">
              <a:rPr lang="en-IL" smtClean="0"/>
              <a:t>05/11/2021</a:t>
            </a:fld>
            <a:endParaRPr lang="en-IL"/>
          </a:p>
        </p:txBody>
      </p:sp>
      <p:sp>
        <p:nvSpPr>
          <p:cNvPr id="5" name="Footer Placeholder 4">
            <a:extLst>
              <a:ext uri="{FF2B5EF4-FFF2-40B4-BE49-F238E27FC236}">
                <a16:creationId xmlns:a16="http://schemas.microsoft.com/office/drawing/2014/main" id="{EF844792-2BBF-4508-8159-D037C21F4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B4E22605-E3F7-45D9-806E-653E85DA7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7E404-4282-4762-9CBA-9571252D0261}" type="slidenum">
              <a:rPr lang="en-IL" smtClean="0"/>
              <a:t>‹#›</a:t>
            </a:fld>
            <a:endParaRPr lang="en-IL"/>
          </a:p>
        </p:txBody>
      </p:sp>
    </p:spTree>
    <p:extLst>
      <p:ext uri="{BB962C8B-B14F-4D97-AF65-F5344CB8AC3E}">
        <p14:creationId xmlns:p14="http://schemas.microsoft.com/office/powerpoint/2010/main" val="292528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13.png"/><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oleObject" Target="../embeddings/oleObject6.bin"/><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city with tall buildings in the background&#10;&#10;Description automatically generated">
            <a:extLst>
              <a:ext uri="{FF2B5EF4-FFF2-40B4-BE49-F238E27FC236}">
                <a16:creationId xmlns:a16="http://schemas.microsoft.com/office/drawing/2014/main" id="{0F030C95-3B34-444A-8367-0B2DDA747A6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close up of a logo&#10;&#10;Description automatically generated">
            <a:extLst>
              <a:ext uri="{FF2B5EF4-FFF2-40B4-BE49-F238E27FC236}">
                <a16:creationId xmlns:a16="http://schemas.microsoft.com/office/drawing/2014/main" id="{6AF5C933-D9EF-4DF0-A25C-5AECA6D1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56" y="-485192"/>
            <a:ext cx="4078302" cy="3652934"/>
          </a:xfrm>
          <a:prstGeom prst="rect">
            <a:avLst/>
          </a:prstGeom>
        </p:spPr>
      </p:pic>
      <p:pic>
        <p:nvPicPr>
          <p:cNvPr id="8" name="Picture 7" descr="A close up of a logo&#10;&#10;Description automatically generated">
            <a:extLst>
              <a:ext uri="{FF2B5EF4-FFF2-40B4-BE49-F238E27FC236}">
                <a16:creationId xmlns:a16="http://schemas.microsoft.com/office/drawing/2014/main" id="{206A8CFF-2EAB-473C-AE38-46918999E6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6044" y="86725"/>
            <a:ext cx="3115956" cy="1677179"/>
          </a:xfrm>
          <a:prstGeom prst="rect">
            <a:avLst/>
          </a:prstGeom>
        </p:spPr>
      </p:pic>
      <p:sp>
        <p:nvSpPr>
          <p:cNvPr id="9" name="Rectangle 8">
            <a:extLst>
              <a:ext uri="{FF2B5EF4-FFF2-40B4-BE49-F238E27FC236}">
                <a16:creationId xmlns:a16="http://schemas.microsoft.com/office/drawing/2014/main" id="{850F4FB3-1A75-46CD-9B1D-D7CB07D4D51C}"/>
              </a:ext>
            </a:extLst>
          </p:cNvPr>
          <p:cNvSpPr/>
          <p:nvPr/>
        </p:nvSpPr>
        <p:spPr>
          <a:xfrm>
            <a:off x="2425113" y="2491274"/>
            <a:ext cx="6957353" cy="2308324"/>
          </a:xfrm>
          <a:prstGeom prst="rect">
            <a:avLst/>
          </a:prstGeom>
          <a:noFill/>
        </p:spPr>
        <p:txBody>
          <a:bodyPr wrap="none" lIns="91440" tIns="45720" rIns="91440" bIns="45720">
            <a:spAutoFit/>
          </a:bodyPr>
          <a:lstStyle/>
          <a:p>
            <a:pPr algn="ctr"/>
            <a:r>
              <a:rPr lang="he-IL" sz="7200" b="1" dirty="0">
                <a:ln w="0"/>
                <a:solidFill>
                  <a:srgbClr val="004B91"/>
                </a:solidFill>
                <a:effectLst>
                  <a:outerShdw blurRad="38100" dist="25400" dir="5400000" algn="ctr" rotWithShape="0">
                    <a:srgbClr val="6E747A">
                      <a:alpha val="43000"/>
                    </a:srgbClr>
                  </a:outerShdw>
                </a:effectLst>
              </a:rPr>
              <a:t>התחדשות עירונית</a:t>
            </a:r>
          </a:p>
          <a:p>
            <a:pPr algn="ctr"/>
            <a:r>
              <a:rPr lang="he-IL" sz="7200" b="1" cap="none" spc="0" dirty="0">
                <a:ln w="0"/>
                <a:solidFill>
                  <a:srgbClr val="004B91"/>
                </a:solidFill>
                <a:effectLst>
                  <a:outerShdw blurRad="38100" dist="25400" dir="5400000" algn="ctr" rotWithShape="0">
                    <a:srgbClr val="6E747A">
                      <a:alpha val="43000"/>
                    </a:srgbClr>
                  </a:outerShdw>
                </a:effectLst>
              </a:rPr>
              <a:t>קריית או</a:t>
            </a:r>
            <a:r>
              <a:rPr lang="he-IL" sz="7200" b="1" dirty="0">
                <a:ln w="0"/>
                <a:solidFill>
                  <a:srgbClr val="004B91"/>
                </a:solidFill>
                <a:effectLst>
                  <a:outerShdw blurRad="38100" dist="25400" dir="5400000" algn="ctr" rotWithShape="0">
                    <a:srgbClr val="6E747A">
                      <a:alpha val="43000"/>
                    </a:srgbClr>
                  </a:outerShdw>
                </a:effectLst>
              </a:rPr>
              <a:t>נו</a:t>
            </a:r>
          </a:p>
        </p:txBody>
      </p:sp>
    </p:spTree>
    <p:extLst>
      <p:ext uri="{BB962C8B-B14F-4D97-AF65-F5344CB8AC3E}">
        <p14:creationId xmlns:p14="http://schemas.microsoft.com/office/powerpoint/2010/main" val="368250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0B44CD-F100-4476-84CD-1FEEA459BF6E}"/>
              </a:ext>
            </a:extLst>
          </p:cNvPr>
          <p:cNvGrpSpPr/>
          <p:nvPr/>
        </p:nvGrpSpPr>
        <p:grpSpPr>
          <a:xfrm>
            <a:off x="-496299" y="-325658"/>
            <a:ext cx="12688299" cy="7183658"/>
            <a:chOff x="-496299" y="-325658"/>
            <a:chExt cx="12688299" cy="7183658"/>
          </a:xfrm>
        </p:grpSpPr>
        <p:pic>
          <p:nvPicPr>
            <p:cNvPr id="18" name="Picture 17" descr="A large city with tall buildings in the background&#10;&#10;Description automatically generated">
              <a:extLst>
                <a:ext uri="{FF2B5EF4-FFF2-40B4-BE49-F238E27FC236}">
                  <a16:creationId xmlns:a16="http://schemas.microsoft.com/office/drawing/2014/main" id="{1629C090-D9E2-4814-891E-DC73B372A7B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80699A2E-0C06-43C1-B812-FF1F6C06CE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sp>
          <p:nvSpPr>
            <p:cNvPr id="20" name="Rectangle 19">
              <a:extLst>
                <a:ext uri="{FF2B5EF4-FFF2-40B4-BE49-F238E27FC236}">
                  <a16:creationId xmlns:a16="http://schemas.microsoft.com/office/drawing/2014/main" id="{F29FB5AD-73CA-4B33-B868-8B7C082631FD}"/>
                </a:ext>
              </a:extLst>
            </p:cNvPr>
            <p:cNvSpPr/>
            <p:nvPr/>
          </p:nvSpPr>
          <p:spPr>
            <a:xfrm>
              <a:off x="1304730" y="1978090"/>
              <a:ext cx="9582539" cy="4469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16" name="Rectangle 15">
            <a:extLst>
              <a:ext uri="{FF2B5EF4-FFF2-40B4-BE49-F238E27FC236}">
                <a16:creationId xmlns:a16="http://schemas.microsoft.com/office/drawing/2014/main" id="{6B1403E5-F7FD-4342-80B6-6CFCF44F4070}"/>
              </a:ext>
            </a:extLst>
          </p:cNvPr>
          <p:cNvSpPr/>
          <p:nvPr/>
        </p:nvSpPr>
        <p:spPr>
          <a:xfrm>
            <a:off x="5577802" y="907858"/>
            <a:ext cx="5309467" cy="707886"/>
          </a:xfrm>
          <a:prstGeom prst="rect">
            <a:avLst/>
          </a:prstGeom>
          <a:noFill/>
        </p:spPr>
        <p:txBody>
          <a:bodyPr wrap="none" lIns="91440" tIns="45720" rIns="91440" bIns="45720">
            <a:spAutoFit/>
          </a:bodyPr>
          <a:lstStyle/>
          <a:p>
            <a:pPr algn="r" rtl="1">
              <a:spcBef>
                <a:spcPts val="1275"/>
              </a:spcBef>
              <a:spcAft>
                <a:spcPts val="0"/>
              </a:spcAft>
            </a:pPr>
            <a:r>
              <a:rPr lang="he-IL" sz="4000" dirty="0">
                <a:ln w="0"/>
                <a:solidFill>
                  <a:srgbClr val="002060"/>
                </a:solidFill>
                <a:effectLst>
                  <a:outerShdw blurRad="38100" dist="25400" dir="5400000" algn="ctr" rotWithShape="0">
                    <a:srgbClr val="6E747A">
                      <a:alpha val="43000"/>
                    </a:srgbClr>
                  </a:outerShdw>
                </a:effectLst>
              </a:rPr>
              <a:t>העצמת התושבים בתהליך</a:t>
            </a:r>
            <a:endParaRPr lang="en-US" sz="4000" dirty="0">
              <a:ln w="0"/>
              <a:solidFill>
                <a:srgbClr val="002060"/>
              </a:solidFill>
              <a:effectLst>
                <a:outerShdw blurRad="38100" dist="25400" dir="5400000" algn="ctr" rotWithShape="0">
                  <a:srgbClr val="6E747A">
                    <a:alpha val="43000"/>
                  </a:srgbClr>
                </a:outerShdw>
              </a:effectLst>
            </a:endParaRPr>
          </a:p>
        </p:txBody>
      </p:sp>
      <p:grpSp>
        <p:nvGrpSpPr>
          <p:cNvPr id="8" name="קבוצה 3">
            <a:extLst>
              <a:ext uri="{FF2B5EF4-FFF2-40B4-BE49-F238E27FC236}">
                <a16:creationId xmlns:a16="http://schemas.microsoft.com/office/drawing/2014/main" id="{E67E1BFD-3464-455D-8B52-E1DAD21C66A4}"/>
              </a:ext>
            </a:extLst>
          </p:cNvPr>
          <p:cNvGrpSpPr/>
          <p:nvPr/>
        </p:nvGrpSpPr>
        <p:grpSpPr>
          <a:xfrm>
            <a:off x="1153819" y="2174488"/>
            <a:ext cx="1725298" cy="1722695"/>
            <a:chOff x="4992897" y="641673"/>
            <a:chExt cx="2308096" cy="2304613"/>
          </a:xfrm>
          <a:solidFill>
            <a:srgbClr val="002060"/>
          </a:solidFill>
        </p:grpSpPr>
        <p:sp>
          <p:nvSpPr>
            <p:cNvPr id="9" name="אליפסה 8">
              <a:extLst>
                <a:ext uri="{FF2B5EF4-FFF2-40B4-BE49-F238E27FC236}">
                  <a16:creationId xmlns:a16="http://schemas.microsoft.com/office/drawing/2014/main" id="{AACA69E5-335B-4712-B36B-DC2B62F4DD31}"/>
                </a:ext>
              </a:extLst>
            </p:cNvPr>
            <p:cNvSpPr/>
            <p:nvPr/>
          </p:nvSpPr>
          <p:spPr>
            <a:xfrm>
              <a:off x="4992897" y="641673"/>
              <a:ext cx="2308096" cy="2304613"/>
            </a:xfrm>
            <a:prstGeom prst="ellipse">
              <a:avLst/>
            </a:prstGeom>
            <a:gr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אובייקט 7">
              <a:extLst>
                <a:ext uri="{FF2B5EF4-FFF2-40B4-BE49-F238E27FC236}">
                  <a16:creationId xmlns:a16="http://schemas.microsoft.com/office/drawing/2014/main" id="{BD28DE18-7D78-4B59-87FA-AE5E80C80895}"/>
                </a:ext>
              </a:extLst>
            </p:cNvPr>
            <p:cNvGraphicFramePr>
              <a:graphicFrameLocks noChangeAspect="1"/>
            </p:cNvGraphicFramePr>
            <p:nvPr>
              <p:extLst>
                <p:ext uri="{D42A27DB-BD31-4B8C-83A1-F6EECF244321}">
                  <p14:modId xmlns:p14="http://schemas.microsoft.com/office/powerpoint/2010/main" val="1465154608"/>
                </p:ext>
              </p:extLst>
            </p:nvPr>
          </p:nvGraphicFramePr>
          <p:xfrm>
            <a:off x="5039573" y="711801"/>
            <a:ext cx="2129251" cy="2013694"/>
          </p:xfrm>
          <a:graphic>
            <a:graphicData uri="http://schemas.openxmlformats.org/presentationml/2006/ole">
              <mc:AlternateContent xmlns:mc="http://schemas.openxmlformats.org/markup-compatibility/2006">
                <mc:Choice xmlns:v="urn:schemas-microsoft-com:vml" Requires="v">
                  <p:oleObj name="Picture" r:id="rId4" imgW="1579001" imgH="1493649" progId="PhotoDraw.Document.2">
                    <p:embed/>
                  </p:oleObj>
                </mc:Choice>
                <mc:Fallback>
                  <p:oleObj name="Picture" r:id="rId4" imgW="1579001" imgH="1493649" progId="PhotoDraw.Document.2">
                    <p:embed/>
                    <p:pic>
                      <p:nvPicPr>
                        <p:cNvPr id="8" name="אובייקט 7"/>
                        <p:cNvPicPr/>
                        <p:nvPr/>
                      </p:nvPicPr>
                      <p:blipFill>
                        <a:blip r:embed="rId5"/>
                        <a:stretch>
                          <a:fillRect/>
                        </a:stretch>
                      </p:blipFill>
                      <p:spPr>
                        <a:xfrm>
                          <a:off x="5039573" y="711801"/>
                          <a:ext cx="2129251" cy="2013694"/>
                        </a:xfrm>
                        <a:prstGeom prst="rect">
                          <a:avLst/>
                        </a:prstGeom>
                      </p:spPr>
                    </p:pic>
                  </p:oleObj>
                </mc:Fallback>
              </mc:AlternateContent>
            </a:graphicData>
          </a:graphic>
        </p:graphicFrame>
      </p:grpSp>
      <p:sp>
        <p:nvSpPr>
          <p:cNvPr id="14" name="Text Placeholder 29">
            <a:extLst>
              <a:ext uri="{FF2B5EF4-FFF2-40B4-BE49-F238E27FC236}">
                <a16:creationId xmlns:a16="http://schemas.microsoft.com/office/drawing/2014/main" id="{AC595066-EF1D-428B-8291-9BDFB125889F}"/>
              </a:ext>
            </a:extLst>
          </p:cNvPr>
          <p:cNvSpPr txBox="1">
            <a:spLocks/>
          </p:cNvSpPr>
          <p:nvPr/>
        </p:nvSpPr>
        <p:spPr>
          <a:xfrm>
            <a:off x="2304146" y="1183027"/>
            <a:ext cx="8372219" cy="5954612"/>
          </a:xfrm>
          <a:prstGeom prst="rect">
            <a:avLst/>
          </a:prstGeom>
        </p:spPr>
        <p:txBody>
          <a:bodyPr vert="horz" lIns="91440" tIns="45720" rIns="91440" bIns="45720" rtlCol="0" anchor="ctr"/>
          <a:lstStyle>
            <a:defPPr>
              <a:defRPr lang="en-I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r" rtl="1">
              <a:lnSpc>
                <a:spcPct val="107000"/>
              </a:lnSpc>
              <a:spcAft>
                <a:spcPts val="800"/>
              </a:spcAft>
              <a:buFont typeface="Wingdings" panose="05000000000000000000" pitchFamily="2" charset="2"/>
              <a:buChar char="ü"/>
            </a:pPr>
            <a:r>
              <a:rPr lang="he-IL" sz="2400" dirty="0">
                <a:solidFill>
                  <a:schemeClr val="accent1">
                    <a:lumMod val="50000"/>
                  </a:schemeClr>
                </a:solidFill>
              </a:rPr>
              <a:t>מתן ידע וכלים (הסברה, קורסים, כנסים)</a:t>
            </a:r>
          </a:p>
          <a:p>
            <a:pPr marL="342900" indent="-342900" algn="r" rtl="1">
              <a:lnSpc>
                <a:spcPct val="107000"/>
              </a:lnSpc>
              <a:spcAft>
                <a:spcPts val="800"/>
              </a:spcAft>
              <a:buFont typeface="Wingdings" panose="05000000000000000000" pitchFamily="2" charset="2"/>
              <a:buChar char="ü"/>
            </a:pPr>
            <a:r>
              <a:rPr lang="he-IL" sz="2400" dirty="0">
                <a:solidFill>
                  <a:schemeClr val="accent1">
                    <a:lumMod val="50000"/>
                  </a:schemeClr>
                </a:solidFill>
              </a:rPr>
              <a:t>שירותי ייעוץ והכוונה בתהליך</a:t>
            </a:r>
          </a:p>
          <a:p>
            <a:pPr marL="342900" indent="-342900" algn="r" rtl="1">
              <a:lnSpc>
                <a:spcPct val="107000"/>
              </a:lnSpc>
              <a:spcAft>
                <a:spcPts val="800"/>
              </a:spcAft>
              <a:buFont typeface="Wingdings" panose="05000000000000000000" pitchFamily="2" charset="2"/>
              <a:buChar char="ü"/>
            </a:pPr>
            <a:r>
              <a:rPr lang="he-IL" sz="2400" dirty="0">
                <a:solidFill>
                  <a:schemeClr val="accent1">
                    <a:lumMod val="50000"/>
                  </a:schemeClr>
                </a:solidFill>
              </a:rPr>
              <a:t>עדכון ושתוף פעולה עם נציגויות</a:t>
            </a:r>
          </a:p>
          <a:p>
            <a:pPr marL="342900" indent="-342900" algn="r" rtl="1">
              <a:lnSpc>
                <a:spcPct val="107000"/>
              </a:lnSpc>
              <a:spcAft>
                <a:spcPts val="800"/>
              </a:spcAft>
              <a:buFont typeface="Wingdings" panose="05000000000000000000" pitchFamily="2" charset="2"/>
              <a:buChar char="ü"/>
            </a:pPr>
            <a:r>
              <a:rPr lang="he-IL" sz="2400" dirty="0">
                <a:solidFill>
                  <a:schemeClr val="accent1">
                    <a:lumMod val="50000"/>
                  </a:schemeClr>
                </a:solidFill>
              </a:rPr>
              <a:t>מענה לאוכלוסיות ייחודיות</a:t>
            </a:r>
            <a:endParaRPr lang="he-IL" sz="1800" b="1" dirty="0">
              <a:solidFill>
                <a:schemeClr val="bg1"/>
              </a:solidFill>
              <a:latin typeface="Segoe UI Light" panose="020B0502040204020203" pitchFamily="34" charset="0"/>
              <a:ea typeface="Calibri" panose="020F0502020204030204" pitchFamily="34" charset="0"/>
              <a:cs typeface="Segoe UI Light" panose="020B0502040204020203" pitchFamily="34" charset="0"/>
            </a:endParaRPr>
          </a:p>
          <a:p>
            <a:pPr marL="342900" indent="-342900" algn="r" rtl="1">
              <a:lnSpc>
                <a:spcPct val="107000"/>
              </a:lnSpc>
              <a:spcAft>
                <a:spcPts val="800"/>
              </a:spcAft>
              <a:buFont typeface="Wingdings" panose="05000000000000000000" pitchFamily="2" charset="2"/>
              <a:buChar char="ü"/>
            </a:pPr>
            <a:r>
              <a:rPr lang="he-IL" sz="2400" dirty="0">
                <a:solidFill>
                  <a:schemeClr val="accent1">
                    <a:lumMod val="50000"/>
                  </a:schemeClr>
                </a:solidFill>
              </a:rPr>
              <a:t>שילוב צרכים חברתיים בתכנון וברישוי</a:t>
            </a:r>
          </a:p>
          <a:p>
            <a:pPr marL="342900" indent="-342900" algn="r" rtl="1">
              <a:lnSpc>
                <a:spcPct val="107000"/>
              </a:lnSpc>
              <a:spcAft>
                <a:spcPts val="800"/>
              </a:spcAft>
              <a:buFont typeface="Wingdings" panose="05000000000000000000" pitchFamily="2" charset="2"/>
              <a:buChar char="ü"/>
            </a:pPr>
            <a:r>
              <a:rPr lang="he-IL" sz="2400" dirty="0">
                <a:solidFill>
                  <a:schemeClr val="accent1">
                    <a:lumMod val="50000"/>
                  </a:schemeClr>
                </a:solidFill>
              </a:rPr>
              <a:t>עידוד יזמות תושבים בתהליך</a:t>
            </a:r>
          </a:p>
        </p:txBody>
      </p:sp>
      <p:grpSp>
        <p:nvGrpSpPr>
          <p:cNvPr id="37" name="קבוצה 3">
            <a:extLst>
              <a:ext uri="{FF2B5EF4-FFF2-40B4-BE49-F238E27FC236}">
                <a16:creationId xmlns:a16="http://schemas.microsoft.com/office/drawing/2014/main" id="{DA572046-E371-4B76-8033-C63F9778682A}"/>
              </a:ext>
            </a:extLst>
          </p:cNvPr>
          <p:cNvGrpSpPr/>
          <p:nvPr/>
        </p:nvGrpSpPr>
        <p:grpSpPr>
          <a:xfrm>
            <a:off x="1873679" y="3161878"/>
            <a:ext cx="1359743" cy="1357692"/>
            <a:chOff x="4992897" y="641673"/>
            <a:chExt cx="2308096" cy="2304613"/>
          </a:xfrm>
          <a:solidFill>
            <a:srgbClr val="002060"/>
          </a:solidFill>
        </p:grpSpPr>
        <p:sp>
          <p:nvSpPr>
            <p:cNvPr id="38" name="אליפסה 8">
              <a:extLst>
                <a:ext uri="{FF2B5EF4-FFF2-40B4-BE49-F238E27FC236}">
                  <a16:creationId xmlns:a16="http://schemas.microsoft.com/office/drawing/2014/main" id="{91682C1B-94D2-493F-AAA2-2ACBF69503D0}"/>
                </a:ext>
              </a:extLst>
            </p:cNvPr>
            <p:cNvSpPr/>
            <p:nvPr/>
          </p:nvSpPr>
          <p:spPr>
            <a:xfrm>
              <a:off x="4992897" y="641673"/>
              <a:ext cx="2308096" cy="2304613"/>
            </a:xfrm>
            <a:prstGeom prst="ellipse">
              <a:avLst/>
            </a:prstGeom>
            <a:gr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אובייקט 7">
              <a:extLst>
                <a:ext uri="{FF2B5EF4-FFF2-40B4-BE49-F238E27FC236}">
                  <a16:creationId xmlns:a16="http://schemas.microsoft.com/office/drawing/2014/main" id="{0BC1DB8A-3269-44FF-B438-CEBEA1328F37}"/>
                </a:ext>
              </a:extLst>
            </p:cNvPr>
            <p:cNvGraphicFramePr>
              <a:graphicFrameLocks noChangeAspect="1"/>
            </p:cNvGraphicFramePr>
            <p:nvPr>
              <p:extLst>
                <p:ext uri="{D42A27DB-BD31-4B8C-83A1-F6EECF244321}">
                  <p14:modId xmlns:p14="http://schemas.microsoft.com/office/powerpoint/2010/main" val="3616199060"/>
                </p:ext>
              </p:extLst>
            </p:nvPr>
          </p:nvGraphicFramePr>
          <p:xfrm>
            <a:off x="5039573" y="711801"/>
            <a:ext cx="2129251" cy="2013694"/>
          </p:xfrm>
          <a:graphic>
            <a:graphicData uri="http://schemas.openxmlformats.org/presentationml/2006/ole">
              <mc:AlternateContent xmlns:mc="http://schemas.openxmlformats.org/markup-compatibility/2006">
                <mc:Choice xmlns:v="urn:schemas-microsoft-com:vml" Requires="v">
                  <p:oleObj name="Picture" r:id="rId6" imgW="1579001" imgH="1493649" progId="PhotoDraw.Document.2">
                    <p:embed/>
                  </p:oleObj>
                </mc:Choice>
                <mc:Fallback>
                  <p:oleObj name="Picture" r:id="rId6" imgW="1579001" imgH="1493649" progId="PhotoDraw.Document.2">
                    <p:embed/>
                    <p:pic>
                      <p:nvPicPr>
                        <p:cNvPr id="10" name="אובייקט 7">
                          <a:extLst>
                            <a:ext uri="{FF2B5EF4-FFF2-40B4-BE49-F238E27FC236}">
                              <a16:creationId xmlns:a16="http://schemas.microsoft.com/office/drawing/2014/main" id="{BD28DE18-7D78-4B59-87FA-AE5E80C80895}"/>
                            </a:ext>
                          </a:extLst>
                        </p:cNvPr>
                        <p:cNvPicPr/>
                        <p:nvPr/>
                      </p:nvPicPr>
                      <p:blipFill>
                        <a:blip r:embed="rId5"/>
                        <a:stretch>
                          <a:fillRect/>
                        </a:stretch>
                      </p:blipFill>
                      <p:spPr>
                        <a:xfrm>
                          <a:off x="5039573" y="711801"/>
                          <a:ext cx="2129251" cy="2013694"/>
                        </a:xfrm>
                        <a:prstGeom prst="rect">
                          <a:avLst/>
                        </a:prstGeom>
                      </p:spPr>
                    </p:pic>
                  </p:oleObj>
                </mc:Fallback>
              </mc:AlternateContent>
            </a:graphicData>
          </a:graphic>
        </p:graphicFrame>
      </p:grpSp>
      <p:grpSp>
        <p:nvGrpSpPr>
          <p:cNvPr id="40" name="קבוצה 3">
            <a:extLst>
              <a:ext uri="{FF2B5EF4-FFF2-40B4-BE49-F238E27FC236}">
                <a16:creationId xmlns:a16="http://schemas.microsoft.com/office/drawing/2014/main" id="{A9688DE5-C489-4748-9AB0-9D037F0062A5}"/>
              </a:ext>
            </a:extLst>
          </p:cNvPr>
          <p:cNvGrpSpPr/>
          <p:nvPr/>
        </p:nvGrpSpPr>
        <p:grpSpPr>
          <a:xfrm>
            <a:off x="2216477" y="1360652"/>
            <a:ext cx="2281508" cy="2278067"/>
            <a:chOff x="4992897" y="641673"/>
            <a:chExt cx="2308096" cy="2304613"/>
          </a:xfrm>
          <a:solidFill>
            <a:srgbClr val="002060"/>
          </a:solidFill>
        </p:grpSpPr>
        <p:sp>
          <p:nvSpPr>
            <p:cNvPr id="41" name="אליפסה 8">
              <a:extLst>
                <a:ext uri="{FF2B5EF4-FFF2-40B4-BE49-F238E27FC236}">
                  <a16:creationId xmlns:a16="http://schemas.microsoft.com/office/drawing/2014/main" id="{C784438D-8A1C-423A-B86E-8D7D82C3282F}"/>
                </a:ext>
              </a:extLst>
            </p:cNvPr>
            <p:cNvSpPr/>
            <p:nvPr/>
          </p:nvSpPr>
          <p:spPr>
            <a:xfrm>
              <a:off x="4992897" y="641673"/>
              <a:ext cx="2308096" cy="2304613"/>
            </a:xfrm>
            <a:prstGeom prst="ellipse">
              <a:avLst/>
            </a:prstGeom>
            <a:gr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אובייקט 7">
              <a:extLst>
                <a:ext uri="{FF2B5EF4-FFF2-40B4-BE49-F238E27FC236}">
                  <a16:creationId xmlns:a16="http://schemas.microsoft.com/office/drawing/2014/main" id="{2C7FB20E-339C-4F5B-BBC4-9378911BC424}"/>
                </a:ext>
              </a:extLst>
            </p:cNvPr>
            <p:cNvGraphicFramePr>
              <a:graphicFrameLocks noChangeAspect="1"/>
            </p:cNvGraphicFramePr>
            <p:nvPr>
              <p:extLst>
                <p:ext uri="{D42A27DB-BD31-4B8C-83A1-F6EECF244321}">
                  <p14:modId xmlns:p14="http://schemas.microsoft.com/office/powerpoint/2010/main" val="3924163919"/>
                </p:ext>
              </p:extLst>
            </p:nvPr>
          </p:nvGraphicFramePr>
          <p:xfrm>
            <a:off x="5039573" y="711801"/>
            <a:ext cx="2129251" cy="2013694"/>
          </p:xfrm>
          <a:graphic>
            <a:graphicData uri="http://schemas.openxmlformats.org/presentationml/2006/ole">
              <mc:AlternateContent xmlns:mc="http://schemas.openxmlformats.org/markup-compatibility/2006">
                <mc:Choice xmlns:v="urn:schemas-microsoft-com:vml" Requires="v">
                  <p:oleObj name="Picture" r:id="rId4" imgW="1579001" imgH="1493649" progId="PhotoDraw.Document.2">
                    <p:embed/>
                  </p:oleObj>
                </mc:Choice>
                <mc:Fallback>
                  <p:oleObj name="Picture" r:id="rId4" imgW="1579001" imgH="1493649" progId="PhotoDraw.Document.2">
                    <p:embed/>
                    <p:pic>
                      <p:nvPicPr>
                        <p:cNvPr id="39" name="אובייקט 7">
                          <a:extLst>
                            <a:ext uri="{FF2B5EF4-FFF2-40B4-BE49-F238E27FC236}">
                              <a16:creationId xmlns:a16="http://schemas.microsoft.com/office/drawing/2014/main" id="{0BC1DB8A-3269-44FF-B438-CEBEA1328F37}"/>
                            </a:ext>
                          </a:extLst>
                        </p:cNvPr>
                        <p:cNvPicPr/>
                        <p:nvPr/>
                      </p:nvPicPr>
                      <p:blipFill>
                        <a:blip r:embed="rId5"/>
                        <a:stretch>
                          <a:fillRect/>
                        </a:stretch>
                      </p:blipFill>
                      <p:spPr>
                        <a:xfrm>
                          <a:off x="5039573" y="711801"/>
                          <a:ext cx="2129251" cy="2013694"/>
                        </a:xfrm>
                        <a:prstGeom prst="rect">
                          <a:avLst/>
                        </a:prstGeom>
                      </p:spPr>
                    </p:pic>
                  </p:oleObj>
                </mc:Fallback>
              </mc:AlternateContent>
            </a:graphicData>
          </a:graphic>
        </p:graphicFrame>
      </p:grpSp>
    </p:spTree>
    <p:extLst>
      <p:ext uri="{BB962C8B-B14F-4D97-AF65-F5344CB8AC3E}">
        <p14:creationId xmlns:p14="http://schemas.microsoft.com/office/powerpoint/2010/main" val="61883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5E06AE1-81B0-47BC-9278-A851ECFA88F1}"/>
              </a:ext>
            </a:extLst>
          </p:cNvPr>
          <p:cNvGrpSpPr/>
          <p:nvPr/>
        </p:nvGrpSpPr>
        <p:grpSpPr>
          <a:xfrm>
            <a:off x="-496299" y="-325658"/>
            <a:ext cx="12688299" cy="7183658"/>
            <a:chOff x="-496299" y="-325658"/>
            <a:chExt cx="12688299" cy="7183658"/>
          </a:xfrm>
        </p:grpSpPr>
        <p:pic>
          <p:nvPicPr>
            <p:cNvPr id="18" name="Picture 17" descr="A large city with tall buildings in the background&#10;&#10;Description automatically generated">
              <a:extLst>
                <a:ext uri="{FF2B5EF4-FFF2-40B4-BE49-F238E27FC236}">
                  <a16:creationId xmlns:a16="http://schemas.microsoft.com/office/drawing/2014/main" id="{9D758BE0-F0A6-4064-B2DF-E53F9CED1FCC}"/>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161134EC-1CB4-40B9-ADA4-7E49B874DEF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sp>
          <p:nvSpPr>
            <p:cNvPr id="20" name="Rectangle 19">
              <a:extLst>
                <a:ext uri="{FF2B5EF4-FFF2-40B4-BE49-F238E27FC236}">
                  <a16:creationId xmlns:a16="http://schemas.microsoft.com/office/drawing/2014/main" id="{83D513C3-918A-4A7D-BA2A-FE085BC1AED7}"/>
                </a:ext>
              </a:extLst>
            </p:cNvPr>
            <p:cNvSpPr/>
            <p:nvPr/>
          </p:nvSpPr>
          <p:spPr>
            <a:xfrm>
              <a:off x="1304730" y="1978090"/>
              <a:ext cx="9582539" cy="4469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7" name="Rectangle 6">
            <a:extLst>
              <a:ext uri="{FF2B5EF4-FFF2-40B4-BE49-F238E27FC236}">
                <a16:creationId xmlns:a16="http://schemas.microsoft.com/office/drawing/2014/main" id="{8387632C-AD74-4BBE-8535-188003EDAD72}"/>
              </a:ext>
            </a:extLst>
          </p:cNvPr>
          <p:cNvSpPr/>
          <p:nvPr/>
        </p:nvSpPr>
        <p:spPr>
          <a:xfrm>
            <a:off x="1846555" y="410547"/>
            <a:ext cx="9093693" cy="707886"/>
          </a:xfrm>
          <a:prstGeom prst="rect">
            <a:avLst/>
          </a:prstGeom>
          <a:noFill/>
        </p:spPr>
        <p:txBody>
          <a:bodyPr wrap="square" lIns="91440" tIns="45720" rIns="91440" bIns="45720">
            <a:spAutoFit/>
          </a:bodyPr>
          <a:lstStyle/>
          <a:p>
            <a:pPr algn="r"/>
            <a:r>
              <a:rPr lang="he-IL" sz="4000" dirty="0">
                <a:ln w="0"/>
                <a:solidFill>
                  <a:srgbClr val="002060"/>
                </a:solidFill>
                <a:effectLst>
                  <a:outerShdw blurRad="38100" dist="25400" dir="5400000" algn="ctr" rotWithShape="0">
                    <a:srgbClr val="6E747A">
                      <a:alpha val="43000"/>
                    </a:srgbClr>
                  </a:outerShdw>
                </a:effectLst>
              </a:rPr>
              <a:t>היערכות העיריה להליך ההתחדשות העירונית</a:t>
            </a:r>
          </a:p>
        </p:txBody>
      </p:sp>
      <p:sp>
        <p:nvSpPr>
          <p:cNvPr id="5" name="Text Box 24"/>
          <p:cNvSpPr txBox="1">
            <a:spLocks noChangeArrowheads="1"/>
          </p:cNvSpPr>
          <p:nvPr/>
        </p:nvSpPr>
        <p:spPr bwMode="auto">
          <a:xfrm>
            <a:off x="727969" y="2006387"/>
            <a:ext cx="10051373"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rgbClr val="FFFF00"/>
                </a:solidFill>
                <a:latin typeface="Arial" panose="020B0604020202020204" pitchFamily="34" charset="0"/>
                <a:cs typeface="Arial" panose="020B0604020202020204" pitchFamily="34" charset="0"/>
              </a:defRPr>
            </a:lvl1pPr>
            <a:lvl2pPr marL="742950" indent="-285750" eaLnBrk="0" hangingPunct="0">
              <a:defRPr sz="2000" b="1">
                <a:solidFill>
                  <a:srgbClr val="FFFF00"/>
                </a:solidFill>
                <a:latin typeface="Arial" panose="020B0604020202020204" pitchFamily="34" charset="0"/>
                <a:cs typeface="Arial" panose="020B0604020202020204" pitchFamily="34" charset="0"/>
              </a:defRPr>
            </a:lvl2pPr>
            <a:lvl3pPr marL="1143000" indent="-228600" eaLnBrk="0" hangingPunct="0">
              <a:defRPr sz="2000" b="1">
                <a:solidFill>
                  <a:srgbClr val="FFFF00"/>
                </a:solidFill>
                <a:latin typeface="Arial" panose="020B0604020202020204" pitchFamily="34" charset="0"/>
                <a:cs typeface="Arial" panose="020B0604020202020204" pitchFamily="34" charset="0"/>
              </a:defRPr>
            </a:lvl3pPr>
            <a:lvl4pPr marL="1600200" indent="-228600" eaLnBrk="0" hangingPunct="0">
              <a:defRPr sz="2000" b="1">
                <a:solidFill>
                  <a:srgbClr val="FFFF00"/>
                </a:solidFill>
                <a:latin typeface="Arial" panose="020B0604020202020204" pitchFamily="34" charset="0"/>
                <a:cs typeface="Arial" panose="020B0604020202020204" pitchFamily="34" charset="0"/>
              </a:defRPr>
            </a:lvl4pPr>
            <a:lvl5pPr marL="2057400" indent="-228600" eaLnBrk="0" hangingPunct="0">
              <a:defRPr sz="2000" b="1">
                <a:solidFill>
                  <a:srgbClr val="FFFF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000" b="1">
                <a:solidFill>
                  <a:srgbClr val="FFFF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000" b="1">
                <a:solidFill>
                  <a:srgbClr val="FFFF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000" b="1">
                <a:solidFill>
                  <a:srgbClr val="FFFF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000" b="1">
                <a:solidFill>
                  <a:srgbClr val="FFFF00"/>
                </a:solidFill>
                <a:latin typeface="Arial" panose="020B0604020202020204" pitchFamily="34" charset="0"/>
                <a:cs typeface="Arial" panose="020B0604020202020204" pitchFamily="34" charset="0"/>
              </a:defRPr>
            </a:lvl9pPr>
          </a:lstStyle>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גיבוש מדיניות כוללת לגבי איזה מתחמים מיועדים לפינוי/בינוי ואיזה תמ"א/38 ופרסום הודעות לפי סעיף  77  ו- 78 לחוק</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גיבוש הנחיות אחידות לגבי צפיפות, עיצוב המרחב הציבורי, מרחקים בין בניינים וכו'</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תכנית (קא/413) על פי סעיף 23 לתמ"א/38 שחלה על כל הבניינים שנבנו בעיר לפני 1980</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תכנית לתוספת שימושים וזכויות במגרשים לבניני ציבור (קא/412)</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תכנית לקידום הקמת חניונים (קא/389)</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פרוגרמה לשטחי ציבור</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תכנית אב למבני חינוך</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הסדרי תנועה בציר המרכזי והפניית התנועה לצירים היקפיים וקביעת סדרי עדיפויות להרחבת רחובות</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קידום אישור הקו התכלת של הרכבת הקלה שאמור לעבור בציר המרכזי</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רשימת שימור</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הקמת מנהלת התחדשות עירונית</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קביעת מדיניות בנושא השבחה</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שיתוף ציבור</a:t>
            </a:r>
          </a:p>
          <a:p>
            <a:pPr marL="285750" indent="-285750" algn="r" rtl="1" eaLnBrk="1" hangingPunct="1">
              <a:spcBef>
                <a:spcPct val="50000"/>
              </a:spcBef>
              <a:buFontTx/>
              <a:buChar char="•"/>
            </a:pPr>
            <a:r>
              <a:rPr lang="he-IL" altLang="he-IL" sz="1400" b="0" dirty="0">
                <a:solidFill>
                  <a:schemeClr val="accent1">
                    <a:lumMod val="50000"/>
                  </a:schemeClr>
                </a:solidFill>
                <a:latin typeface="+mn-lt"/>
                <a:cs typeface="+mn-cs"/>
              </a:rPr>
              <a:t> תכנית מתאר המיישמת בין היתר את האמור לעיל</a:t>
            </a:r>
          </a:p>
        </p:txBody>
      </p:sp>
    </p:spTree>
    <p:extLst>
      <p:ext uri="{BB962C8B-B14F-4D97-AF65-F5344CB8AC3E}">
        <p14:creationId xmlns:p14="http://schemas.microsoft.com/office/powerpoint/2010/main" val="310827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3B48C2C-B177-4615-8748-17E0ECBD4F50}"/>
              </a:ext>
            </a:extLst>
          </p:cNvPr>
          <p:cNvGrpSpPr/>
          <p:nvPr/>
        </p:nvGrpSpPr>
        <p:grpSpPr>
          <a:xfrm>
            <a:off x="-496299" y="-325658"/>
            <a:ext cx="12688299" cy="7183658"/>
            <a:chOff x="-496299" y="-325658"/>
            <a:chExt cx="12688299" cy="7183658"/>
          </a:xfrm>
        </p:grpSpPr>
        <p:pic>
          <p:nvPicPr>
            <p:cNvPr id="14" name="Picture 13" descr="A large city with tall buildings in the background&#10;&#10;Description automatically generated">
              <a:extLst>
                <a:ext uri="{FF2B5EF4-FFF2-40B4-BE49-F238E27FC236}">
                  <a16:creationId xmlns:a16="http://schemas.microsoft.com/office/drawing/2014/main" id="{4D90C20B-8F24-4A9E-BDC0-C3E5ECA6EB0E}"/>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C2F6ACBB-0D84-4CFD-B436-926B58D10D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gr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705" y="1641400"/>
            <a:ext cx="4882589" cy="506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2" name="Rectangle 11">
            <a:extLst>
              <a:ext uri="{FF2B5EF4-FFF2-40B4-BE49-F238E27FC236}">
                <a16:creationId xmlns:a16="http://schemas.microsoft.com/office/drawing/2014/main" id="{6E3BC30A-72EE-4FC5-8080-D2441CACC5B9}"/>
              </a:ext>
            </a:extLst>
          </p:cNvPr>
          <p:cNvSpPr/>
          <p:nvPr/>
        </p:nvSpPr>
        <p:spPr>
          <a:xfrm>
            <a:off x="2010259" y="441071"/>
            <a:ext cx="8868132" cy="1200329"/>
          </a:xfrm>
          <a:prstGeom prst="rect">
            <a:avLst/>
          </a:prstGeom>
          <a:noFill/>
        </p:spPr>
        <p:txBody>
          <a:bodyPr wrap="none" lIns="91440" tIns="45720" rIns="91440" bIns="45720">
            <a:spAutoFit/>
          </a:bodyPr>
          <a:lstStyle/>
          <a:p>
            <a:pPr algn="r"/>
            <a:r>
              <a:rPr lang="he-IL" sz="3600" dirty="0">
                <a:ln w="0"/>
                <a:solidFill>
                  <a:srgbClr val="002060"/>
                </a:solidFill>
                <a:effectLst>
                  <a:outerShdw blurRad="38100" dist="25400" dir="5400000" algn="ctr" rotWithShape="0">
                    <a:srgbClr val="6E747A">
                      <a:alpha val="43000"/>
                    </a:srgbClr>
                  </a:outerShdw>
                </a:effectLst>
              </a:rPr>
              <a:t>גיבוש הנחיות אחידות לגבי צפיפות, עיצוב המרחב</a:t>
            </a:r>
          </a:p>
          <a:p>
            <a:pPr algn="r"/>
            <a:r>
              <a:rPr lang="he-IL" sz="3600" dirty="0">
                <a:ln w="0"/>
                <a:solidFill>
                  <a:srgbClr val="002060"/>
                </a:solidFill>
                <a:effectLst>
                  <a:outerShdw blurRad="38100" dist="25400" dir="5400000" algn="ctr" rotWithShape="0">
                    <a:srgbClr val="6E747A">
                      <a:alpha val="43000"/>
                    </a:srgbClr>
                  </a:outerShdw>
                </a:effectLst>
              </a:rPr>
              <a:t> הציבורי, מרחקים בין בניינים וכו'</a:t>
            </a:r>
          </a:p>
        </p:txBody>
      </p:sp>
    </p:spTree>
    <p:extLst>
      <p:ext uri="{BB962C8B-B14F-4D97-AF65-F5344CB8AC3E}">
        <p14:creationId xmlns:p14="http://schemas.microsoft.com/office/powerpoint/2010/main" val="187747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city with tall buildings in the background&#10;&#10;Description automatically generated">
            <a:extLst>
              <a:ext uri="{FF2B5EF4-FFF2-40B4-BE49-F238E27FC236}">
                <a16:creationId xmlns:a16="http://schemas.microsoft.com/office/drawing/2014/main" id="{0F030C95-3B34-444A-8367-0B2DDA747A6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close up of a logo&#10;&#10;Description automatically generated">
            <a:extLst>
              <a:ext uri="{FF2B5EF4-FFF2-40B4-BE49-F238E27FC236}">
                <a16:creationId xmlns:a16="http://schemas.microsoft.com/office/drawing/2014/main" id="{6AF5C933-D9EF-4DF0-A25C-5AECA6D1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56" y="-485192"/>
            <a:ext cx="4078302" cy="3652934"/>
          </a:xfrm>
          <a:prstGeom prst="rect">
            <a:avLst/>
          </a:prstGeom>
        </p:spPr>
      </p:pic>
      <p:pic>
        <p:nvPicPr>
          <p:cNvPr id="8" name="Picture 7" descr="A close up of a logo&#10;&#10;Description automatically generated">
            <a:extLst>
              <a:ext uri="{FF2B5EF4-FFF2-40B4-BE49-F238E27FC236}">
                <a16:creationId xmlns:a16="http://schemas.microsoft.com/office/drawing/2014/main" id="{206A8CFF-2EAB-473C-AE38-46918999E6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68000" y="86726"/>
            <a:ext cx="1523999" cy="820300"/>
          </a:xfrm>
          <a:prstGeom prst="rect">
            <a:avLst/>
          </a:prstGeom>
        </p:spPr>
      </p:pic>
      <p:pic>
        <p:nvPicPr>
          <p:cNvPr id="11" name="תמונה 10" descr="תמונה שמכילה טקסט, מפה&#10;&#10;התיאור נוצר באופן אוטומטי">
            <a:extLst>
              <a:ext uri="{FF2B5EF4-FFF2-40B4-BE49-F238E27FC236}">
                <a16:creationId xmlns:a16="http://schemas.microsoft.com/office/drawing/2014/main" id="{B2EEA27F-38D7-4B11-962F-2E3B385B7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269023"/>
            <a:ext cx="5744239" cy="5011614"/>
          </a:xfrm>
          <a:prstGeom prst="rect">
            <a:avLst/>
          </a:prstGeom>
        </p:spPr>
      </p:pic>
      <p:sp>
        <p:nvSpPr>
          <p:cNvPr id="12" name="TextBox 11"/>
          <p:cNvSpPr txBox="1"/>
          <p:nvPr/>
        </p:nvSpPr>
        <p:spPr>
          <a:xfrm>
            <a:off x="7561386" y="1086535"/>
            <a:ext cx="3228066" cy="646331"/>
          </a:xfrm>
          <a:prstGeom prst="rect">
            <a:avLst/>
          </a:prstGeom>
          <a:solidFill>
            <a:schemeClr val="bg1">
              <a:lumMod val="95000"/>
            </a:schemeClr>
          </a:solidFill>
          <a:ln>
            <a:noFill/>
          </a:ln>
        </p:spPr>
        <p:txBody>
          <a:bodyPr wrap="square" rtlCol="1">
            <a:spAutoFit/>
          </a:bodyPr>
          <a:lstStyle/>
          <a:p>
            <a:pPr algn="r"/>
            <a:r>
              <a:rPr lang="he-IL" b="1" dirty="0"/>
              <a:t>מסמך מסלולי התחדשות – מליאת הוועדה המקומית 2014 </a:t>
            </a:r>
          </a:p>
        </p:txBody>
      </p:sp>
      <p:sp>
        <p:nvSpPr>
          <p:cNvPr id="13" name="מציין מיקום תוכן 2">
            <a:extLst>
              <a:ext uri="{FF2B5EF4-FFF2-40B4-BE49-F238E27FC236}">
                <a16:creationId xmlns:a16="http://schemas.microsoft.com/office/drawing/2014/main" id="{D92A5AD2-7AE4-4AC2-BBB3-7BF8E2A404F1}"/>
              </a:ext>
            </a:extLst>
          </p:cNvPr>
          <p:cNvSpPr txBox="1">
            <a:spLocks/>
          </p:cNvSpPr>
          <p:nvPr/>
        </p:nvSpPr>
        <p:spPr>
          <a:xfrm>
            <a:off x="7561386" y="2057401"/>
            <a:ext cx="3411414" cy="4152899"/>
          </a:xfrm>
          <a:prstGeom prst="rect">
            <a:avLst/>
          </a:prstGeom>
          <a:solidFill>
            <a:schemeClr val="bg1">
              <a:lumMod val="85000"/>
            </a:schemeClr>
          </a:solidFill>
          <a:ln>
            <a:noFill/>
          </a:ln>
        </p:spPr>
        <p:txBody>
          <a:bodyPr anchor="ctr">
            <a:normAutofit fontScale="55000" lnSpcReduction="20000"/>
          </a:bodyPr>
          <a:lstStyle>
            <a:lvl1pPr marL="274320" indent="-274320" algn="r" rtl="1" eaLnBrk="1" latinLnBrk="0" hangingPunct="1">
              <a:spcBef>
                <a:spcPts val="580"/>
              </a:spcBef>
              <a:buClr>
                <a:schemeClr val="accent1">
                  <a:lumMod val="75000"/>
                </a:schemeClr>
              </a:buClr>
              <a:buSzPct val="85000"/>
              <a:buFont typeface="Wingdings 2"/>
              <a:buChar char=""/>
              <a:defRPr kumimoji="0" sz="2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40" indent="-228600" algn="r" rtl="1" eaLnBrk="1" latinLnBrk="0" hangingPunct="1">
              <a:spcBef>
                <a:spcPts val="370"/>
              </a:spcBef>
              <a:buClr>
                <a:schemeClr val="accent2">
                  <a:lumMod val="75000"/>
                </a:schemeClr>
              </a:buClr>
              <a:buSzPct val="85000"/>
              <a:buFont typeface="Wingdings 2"/>
              <a:buChar char=""/>
              <a:defRPr kumimoji="0"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22960" indent="-228600" algn="r" rtl="1"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71600" indent="-228600" algn="r" rtl="1" eaLnBrk="1" latinLnBrk="0" hangingPunct="1">
              <a:spcBef>
                <a:spcPts val="370"/>
              </a:spcBef>
              <a:buClr>
                <a:schemeClr val="accent3">
                  <a:lumMod val="75000"/>
                </a:schemeClr>
              </a:buClr>
              <a:buFontTx/>
              <a:buChar char="o"/>
              <a:defRPr kumimoji="0"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r" rtl="1"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a:lstStyle>
          <a:p>
            <a:r>
              <a:rPr lang="he-IL" sz="2400" dirty="0">
                <a:latin typeface="Arial" panose="020B0604020202020204" pitchFamily="34" charset="0"/>
                <a:cs typeface="Arial" panose="020B0604020202020204" pitchFamily="34" charset="0"/>
              </a:rPr>
              <a:t>בשנת 2014 אושרה</a:t>
            </a:r>
            <a:r>
              <a:rPr lang="he-IL" sz="2400" dirty="0">
                <a:latin typeface="Arial" panose="020B0604020202020204" pitchFamily="34" charset="0"/>
              </a:rPr>
              <a:t> </a:t>
            </a:r>
            <a:r>
              <a:rPr lang="he-IL" sz="2400" dirty="0">
                <a:latin typeface="Arial" panose="020B0604020202020204" pitchFamily="34" charset="0"/>
                <a:cs typeface="Arial" panose="020B0604020202020204" pitchFamily="34" charset="0"/>
              </a:rPr>
              <a:t>תכנית אב להתחדשות עירונית במליאת הועדה המקומית. </a:t>
            </a:r>
            <a:endParaRPr lang="en-US" sz="2400" dirty="0">
              <a:latin typeface="Arial" panose="020B0604020202020204" pitchFamily="34" charset="0"/>
              <a:cs typeface="Arial" panose="020B0604020202020204" pitchFamily="34" charset="0"/>
            </a:endParaRPr>
          </a:p>
          <a:p>
            <a:r>
              <a:rPr lang="he-IL" sz="2400" dirty="0">
                <a:latin typeface="Arial" panose="020B0604020202020204" pitchFamily="34" charset="0"/>
                <a:cs typeface="Arial" panose="020B0604020202020204" pitchFamily="34" charset="0"/>
              </a:rPr>
              <a:t>תכנית האב מביאה בחשבון את אופייה הייחודי של העיר ואת חשיבות השמירה על אזורים בעלי אופי כפרי וקהילתי. </a:t>
            </a:r>
          </a:p>
          <a:p>
            <a:r>
              <a:rPr lang="he-IL" sz="2400" dirty="0">
                <a:latin typeface="Arial" panose="020B0604020202020204" pitchFamily="34" charset="0"/>
                <a:cs typeface="Arial" panose="020B0604020202020204" pitchFamily="34" charset="0"/>
              </a:rPr>
              <a:t>כל הבניינים בעיר (בבניה רוויה) שנבנו לפני 1980 מופו, נבחנו הצרכים העירוניים ונערכה בדיקה של  מספר יחידות שיתווספו לעיר במסלולי ההתחדשות השונים (פינוי בינוי, עיבוי והריסה ובניה מחדש לפי תמ"א/38 א'). </a:t>
            </a:r>
          </a:p>
          <a:p>
            <a:r>
              <a:rPr lang="he-IL" sz="2400" dirty="0">
                <a:latin typeface="Arial" panose="020B0604020202020204" pitchFamily="34" charset="0"/>
                <a:cs typeface="Arial" panose="020B0604020202020204" pitchFamily="34" charset="0"/>
              </a:rPr>
              <a:t>כמו כן נבדקו ההשלכות האורבניות השונות ובהתאם לכך נתקבלו ההחלטות הבאות:</a:t>
            </a:r>
            <a:endParaRPr lang="en-US" sz="2400" dirty="0">
              <a:latin typeface="Arial" panose="020B0604020202020204" pitchFamily="34" charset="0"/>
              <a:cs typeface="Arial" panose="020B0604020202020204" pitchFamily="34" charset="0"/>
            </a:endParaRPr>
          </a:p>
          <a:p>
            <a:r>
              <a:rPr lang="he-IL" sz="2400" dirty="0">
                <a:latin typeface="Arial" panose="020B0604020202020204" pitchFamily="34" charset="0"/>
                <a:cs typeface="Arial" panose="020B0604020202020204" pitchFamily="34" charset="0"/>
              </a:rPr>
              <a:t>קידום </a:t>
            </a:r>
            <a:r>
              <a:rPr lang="he-IL" sz="2400" dirty="0" err="1">
                <a:latin typeface="Arial" panose="020B0604020202020204" pitchFamily="34" charset="0"/>
                <a:cs typeface="Arial" panose="020B0604020202020204" pitchFamily="34" charset="0"/>
              </a:rPr>
              <a:t>תוכניות</a:t>
            </a:r>
            <a:r>
              <a:rPr lang="he-IL" sz="2400" dirty="0">
                <a:latin typeface="Arial" panose="020B0604020202020204" pitchFamily="34" charset="0"/>
                <a:cs typeface="Arial" panose="020B0604020202020204" pitchFamily="34" charset="0"/>
              </a:rPr>
              <a:t> פינוי בינוי לאורך ציר לוי אשכול ופרוט מתחמים לתכנון. – מסלול פינוי בינוי</a:t>
            </a:r>
            <a:endParaRPr lang="en-US" sz="2400" dirty="0">
              <a:latin typeface="Arial" panose="020B0604020202020204" pitchFamily="34" charset="0"/>
              <a:cs typeface="Arial" panose="020B0604020202020204" pitchFamily="34" charset="0"/>
            </a:endParaRPr>
          </a:p>
          <a:p>
            <a:r>
              <a:rPr lang="he-IL" sz="2400" dirty="0">
                <a:latin typeface="Arial" panose="020B0604020202020204" pitchFamily="34" charset="0"/>
                <a:cs typeface="Arial" panose="020B0604020202020204" pitchFamily="34" charset="0"/>
              </a:rPr>
              <a:t> קידום היתרים על פי תמ"א/38 (</a:t>
            </a:r>
            <a:r>
              <a:rPr lang="he-IL" sz="2400" dirty="0" err="1">
                <a:latin typeface="Arial" panose="020B0604020202020204" pitchFamily="34" charset="0"/>
                <a:cs typeface="Arial" panose="020B0604020202020204" pitchFamily="34" charset="0"/>
              </a:rPr>
              <a:t>קא</a:t>
            </a:r>
            <a:r>
              <a:rPr lang="he-IL" sz="2400" dirty="0">
                <a:latin typeface="Arial" panose="020B0604020202020204" pitchFamily="34" charset="0"/>
                <a:cs typeface="Arial" panose="020B0604020202020204" pitchFamily="34" charset="0"/>
              </a:rPr>
              <a:t>/413) במתחמים שלמים – מסלול </a:t>
            </a:r>
            <a:r>
              <a:rPr lang="he-IL" sz="2400" dirty="0" err="1">
                <a:latin typeface="Arial" panose="020B0604020202020204" pitchFamily="34" charset="0"/>
                <a:cs typeface="Arial" panose="020B0604020202020204" pitchFamily="34" charset="0"/>
              </a:rPr>
              <a:t>תמא</a:t>
            </a:r>
            <a:r>
              <a:rPr lang="he-IL" sz="2400" dirty="0">
                <a:latin typeface="Arial" panose="020B0604020202020204" pitchFamily="34" charset="0"/>
                <a:cs typeface="Arial" panose="020B0604020202020204" pitchFamily="34" charset="0"/>
              </a:rPr>
              <a:t>/38. </a:t>
            </a:r>
          </a:p>
          <a:p>
            <a:r>
              <a:rPr lang="he-IL" sz="2400" dirty="0">
                <a:latin typeface="Arial" panose="020B0604020202020204" pitchFamily="34" charset="0"/>
                <a:cs typeface="Arial" panose="020B0604020202020204" pitchFamily="34" charset="0"/>
              </a:rPr>
              <a:t>שימור המרקם במתחם כפר אונו על אופיו הכפרי/עירוני, ע"י איסור הוספת זכויות בנייה וקומות מעבר למותר על פי התוכניות התקפות.</a:t>
            </a:r>
            <a:endParaRPr lang="en-US" sz="2400" dirty="0">
              <a:latin typeface="Arial" panose="020B0604020202020204" pitchFamily="34" charset="0"/>
              <a:cs typeface="Arial" panose="020B0604020202020204" pitchFamily="34" charset="0"/>
            </a:endParaRPr>
          </a:p>
        </p:txBody>
      </p:sp>
      <p:sp>
        <p:nvSpPr>
          <p:cNvPr id="14" name="כותרת 1"/>
          <p:cNvSpPr txBox="1">
            <a:spLocks/>
          </p:cNvSpPr>
          <p:nvPr/>
        </p:nvSpPr>
        <p:spPr>
          <a:xfrm flipH="1">
            <a:off x="84667" y="238429"/>
            <a:ext cx="7196667" cy="906462"/>
          </a:xfrm>
          <a:prstGeom prst="rect">
            <a:avLst/>
          </a:prstGeom>
          <a:solidFill>
            <a:schemeClr val="bg1">
              <a:lumMod val="85000"/>
            </a:schemeClr>
          </a:solidFill>
          <a:ln>
            <a:solidFill>
              <a:schemeClr val="bg1">
                <a:lumMod val="85000"/>
              </a:schemeClr>
            </a:solidFill>
          </a:ln>
        </p:spPr>
        <p:txBody>
          <a:bodyPr/>
          <a:lstStyle>
            <a:lvl1pPr algn="r" rtl="1"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he-IL" b="1" dirty="0">
                <a:solidFill>
                  <a:schemeClr val="tx1"/>
                </a:solidFill>
                <a:latin typeface="Arial" panose="020B0604020202020204" pitchFamily="34" charset="0"/>
                <a:cs typeface="Arial" panose="020B0604020202020204" pitchFamily="34" charset="0"/>
              </a:rPr>
              <a:t>התחדשות עירונית בקריית אונו </a:t>
            </a:r>
          </a:p>
        </p:txBody>
      </p:sp>
    </p:spTree>
    <p:extLst>
      <p:ext uri="{BB962C8B-B14F-4D97-AF65-F5344CB8AC3E}">
        <p14:creationId xmlns:p14="http://schemas.microsoft.com/office/powerpoint/2010/main" val="174951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3DAA36-B438-4E88-A054-A0C48EE6EDB7}"/>
              </a:ext>
            </a:extLst>
          </p:cNvPr>
          <p:cNvGrpSpPr/>
          <p:nvPr/>
        </p:nvGrpSpPr>
        <p:grpSpPr>
          <a:xfrm>
            <a:off x="-496299" y="-325658"/>
            <a:ext cx="12688299" cy="7183658"/>
            <a:chOff x="-496299" y="-325658"/>
            <a:chExt cx="12688299" cy="7183658"/>
          </a:xfrm>
        </p:grpSpPr>
        <p:pic>
          <p:nvPicPr>
            <p:cNvPr id="10" name="Picture 9" descr="A large city with tall buildings in the background&#10;&#10;Description automatically generated">
              <a:extLst>
                <a:ext uri="{FF2B5EF4-FFF2-40B4-BE49-F238E27FC236}">
                  <a16:creationId xmlns:a16="http://schemas.microsoft.com/office/drawing/2014/main" id="{225D6EC7-8D23-4CB3-BC52-3B2DD585E9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5AAB51A3-02D0-4B4B-AD34-F064F74DB1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grpSp>
      <p:sp>
        <p:nvSpPr>
          <p:cNvPr id="8" name="Rectangle 15">
            <a:extLst>
              <a:ext uri="{FF2B5EF4-FFF2-40B4-BE49-F238E27FC236}">
                <a16:creationId xmlns:a16="http://schemas.microsoft.com/office/drawing/2014/main" id="{6B1403E5-F7FD-4342-80B6-6CFCF44F4070}"/>
              </a:ext>
            </a:extLst>
          </p:cNvPr>
          <p:cNvSpPr/>
          <p:nvPr/>
        </p:nvSpPr>
        <p:spPr>
          <a:xfrm>
            <a:off x="4431120" y="3253577"/>
            <a:ext cx="184731" cy="769441"/>
          </a:xfrm>
          <a:prstGeom prst="rect">
            <a:avLst/>
          </a:prstGeom>
          <a:noFill/>
        </p:spPr>
        <p:txBody>
          <a:bodyPr wrap="none" lIns="91440" tIns="45720" rIns="91440" bIns="45720">
            <a:spAutoFit/>
          </a:bodyPr>
          <a:lstStyle/>
          <a:p>
            <a:pPr algn="l">
              <a:spcBef>
                <a:spcPts val="1275"/>
              </a:spcBef>
              <a:spcAft>
                <a:spcPts val="0"/>
              </a:spcAft>
            </a:pPr>
            <a:endParaRPr lang="en-US" sz="4400" dirty="0">
              <a:ln w="0"/>
              <a:solidFill>
                <a:srgbClr val="00A651"/>
              </a:solidFill>
              <a:effectLst>
                <a:outerShdw blurRad="38100" dist="25400" dir="5400000" algn="ctr" rotWithShape="0">
                  <a:srgbClr val="6E747A">
                    <a:alpha val="43000"/>
                  </a:srgbClr>
                </a:outerShdw>
              </a:effectLst>
            </a:endParaRPr>
          </a:p>
        </p:txBody>
      </p:sp>
      <p:pic>
        <p:nvPicPr>
          <p:cNvPr id="13" name="תמונה 12" descr="תמונה שמכילה טקסט, מפה&#10;&#10;התיאור נוצר באופן אוטומטי">
            <a:extLst>
              <a:ext uri="{FF2B5EF4-FFF2-40B4-BE49-F238E27FC236}">
                <a16:creationId xmlns:a16="http://schemas.microsoft.com/office/drawing/2014/main" id="{A17B0598-74BF-48D2-A29C-23C3396978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05" y="739832"/>
            <a:ext cx="6647249" cy="5562499"/>
          </a:xfrm>
          <a:prstGeom prst="rect">
            <a:avLst/>
          </a:prstGeom>
        </p:spPr>
      </p:pic>
      <p:sp>
        <p:nvSpPr>
          <p:cNvPr id="14" name="TextBox 13"/>
          <p:cNvSpPr txBox="1"/>
          <p:nvPr/>
        </p:nvSpPr>
        <p:spPr>
          <a:xfrm>
            <a:off x="6991004" y="1163506"/>
            <a:ext cx="4339243" cy="4524315"/>
          </a:xfrm>
          <a:prstGeom prst="rect">
            <a:avLst/>
          </a:prstGeom>
          <a:noFill/>
          <a:ln w="28575">
            <a:solidFill>
              <a:schemeClr val="tx1"/>
            </a:solidFill>
          </a:ln>
        </p:spPr>
        <p:txBody>
          <a:bodyPr wrap="square" rtlCol="1">
            <a:spAutoFit/>
          </a:bodyPr>
          <a:lstStyle/>
          <a:p>
            <a:pPr algn="r"/>
            <a:r>
              <a:rPr lang="he-IL" sz="1200" b="1" u="sng" dirty="0"/>
              <a:t>בתחום העיר קריית אונו מאושרות 17 </a:t>
            </a:r>
            <a:r>
              <a:rPr lang="he-IL" sz="1200" b="1" u="sng" dirty="0" err="1"/>
              <a:t>תוכניות</a:t>
            </a:r>
            <a:r>
              <a:rPr lang="he-IL" sz="1200" b="1" u="sng" dirty="0"/>
              <a:t> (</a:t>
            </a:r>
            <a:r>
              <a:rPr lang="he-IL" sz="1200" b="1" u="sng" dirty="0" err="1"/>
              <a:t>תבע"ות</a:t>
            </a:r>
            <a:r>
              <a:rPr lang="he-IL" sz="1200" b="1" u="sng" dirty="0"/>
              <a:t>)להתחדשות </a:t>
            </a:r>
            <a:r>
              <a:rPr lang="he-IL" sz="1200" b="1" dirty="0"/>
              <a:t>עירונית:</a:t>
            </a:r>
          </a:p>
          <a:p>
            <a:pPr algn="r"/>
            <a:endParaRPr lang="he-IL" sz="1200" b="1" dirty="0"/>
          </a:p>
          <a:p>
            <a:pPr algn="r"/>
            <a:r>
              <a:rPr lang="he-IL" sz="1200" b="1" u="sng" dirty="0"/>
              <a:t>13 </a:t>
            </a:r>
            <a:r>
              <a:rPr lang="he-IL" sz="1200" b="1" u="sng" dirty="0" err="1"/>
              <a:t>תוכניות</a:t>
            </a:r>
            <a:r>
              <a:rPr lang="he-IL" sz="1200" b="1" u="sng" dirty="0"/>
              <a:t> לפינוי בינוי:</a:t>
            </a:r>
          </a:p>
          <a:p>
            <a:pPr marL="171450" indent="-171450" algn="r">
              <a:buFont typeface="Arial" panose="020B0604020202020204" pitchFamily="34" charset="0"/>
              <a:buChar char="•"/>
            </a:pPr>
            <a:r>
              <a:rPr lang="he-IL" sz="1200" b="1" dirty="0"/>
              <a:t>שאול המלך</a:t>
            </a:r>
          </a:p>
          <a:p>
            <a:pPr marL="171450" indent="-171450" algn="r">
              <a:buFont typeface="Arial" panose="020B0604020202020204" pitchFamily="34" charset="0"/>
              <a:buChar char="•"/>
            </a:pPr>
            <a:r>
              <a:rPr lang="he-IL" sz="1200" b="1" dirty="0"/>
              <a:t>שלמה המלך צפון</a:t>
            </a:r>
          </a:p>
          <a:p>
            <a:pPr marL="171450" indent="-171450" algn="r">
              <a:buFont typeface="Arial" panose="020B0604020202020204" pitchFamily="34" charset="0"/>
              <a:buChar char="•"/>
            </a:pPr>
            <a:r>
              <a:rPr lang="he-IL" sz="1200" b="1" dirty="0"/>
              <a:t>בר יהודה</a:t>
            </a:r>
          </a:p>
          <a:p>
            <a:pPr marL="171450" indent="-171450" algn="r">
              <a:buFont typeface="Arial" panose="020B0604020202020204" pitchFamily="34" charset="0"/>
              <a:buChar char="•"/>
            </a:pPr>
            <a:r>
              <a:rPr lang="he-IL" sz="1200" b="1" dirty="0"/>
              <a:t>הרוגי מלכות בבל – כלנית</a:t>
            </a:r>
          </a:p>
          <a:p>
            <a:pPr marL="171450" indent="-171450" algn="r">
              <a:buFont typeface="Arial" panose="020B0604020202020204" pitchFamily="34" charset="0"/>
              <a:buChar char="•"/>
            </a:pPr>
            <a:r>
              <a:rPr lang="he-IL" sz="1200" b="1" dirty="0"/>
              <a:t>ישעיהו</a:t>
            </a:r>
          </a:p>
          <a:p>
            <a:pPr marL="171450" indent="-171450" algn="r">
              <a:buFont typeface="Arial" panose="020B0604020202020204" pitchFamily="34" charset="0"/>
              <a:buChar char="•"/>
            </a:pPr>
            <a:r>
              <a:rPr lang="he-IL" sz="1200" b="1" dirty="0"/>
              <a:t>לוי אשכול צפון</a:t>
            </a:r>
          </a:p>
          <a:p>
            <a:pPr marL="171450" indent="-171450" algn="r">
              <a:buFont typeface="Arial" panose="020B0604020202020204" pitchFamily="34" charset="0"/>
              <a:buChar char="•"/>
            </a:pPr>
            <a:r>
              <a:rPr lang="he-IL" sz="1200" b="1" dirty="0"/>
              <a:t>לוי אשכול דרום</a:t>
            </a:r>
          </a:p>
          <a:p>
            <a:pPr marL="171450" indent="-171450" algn="r">
              <a:buFont typeface="Arial" panose="020B0604020202020204" pitchFamily="34" charset="0"/>
              <a:buChar char="•"/>
            </a:pPr>
            <a:r>
              <a:rPr lang="he-IL" sz="1200" b="1" dirty="0"/>
              <a:t>רחוב הרימון</a:t>
            </a:r>
          </a:p>
          <a:p>
            <a:pPr marL="171450" indent="-171450" algn="r">
              <a:buFont typeface="Arial" panose="020B0604020202020204" pitchFamily="34" charset="0"/>
              <a:buChar char="•"/>
            </a:pPr>
            <a:r>
              <a:rPr lang="he-IL" sz="1200" b="1" dirty="0"/>
              <a:t>אחאב</a:t>
            </a:r>
          </a:p>
          <a:p>
            <a:pPr marL="171450" indent="-171450" algn="r">
              <a:buFont typeface="Arial" panose="020B0604020202020204" pitchFamily="34" charset="0"/>
              <a:buChar char="•"/>
            </a:pPr>
            <a:r>
              <a:rPr lang="he-IL" sz="1200" b="1" dirty="0"/>
              <a:t>השקד</a:t>
            </a:r>
          </a:p>
          <a:p>
            <a:pPr marL="171450" indent="-171450" algn="r">
              <a:buFont typeface="Arial" panose="020B0604020202020204" pitchFamily="34" charset="0"/>
              <a:buChar char="•"/>
            </a:pPr>
            <a:r>
              <a:rPr lang="he-IL" sz="1200" b="1" dirty="0"/>
              <a:t>התאנה</a:t>
            </a:r>
          </a:p>
          <a:p>
            <a:pPr marL="171450" indent="-171450" algn="r">
              <a:buFont typeface="Arial" panose="020B0604020202020204" pitchFamily="34" charset="0"/>
              <a:buChar char="•"/>
            </a:pPr>
            <a:r>
              <a:rPr lang="he-IL" sz="1200" b="1" dirty="0"/>
              <a:t>האורן</a:t>
            </a:r>
          </a:p>
          <a:p>
            <a:pPr marL="171450" indent="-171450" algn="r">
              <a:buFont typeface="Arial" panose="020B0604020202020204" pitchFamily="34" charset="0"/>
              <a:buChar char="•"/>
            </a:pPr>
            <a:r>
              <a:rPr lang="he-IL" sz="1200" b="1" dirty="0"/>
              <a:t>הצבר</a:t>
            </a:r>
          </a:p>
          <a:p>
            <a:pPr marL="171450" indent="-171450" algn="r">
              <a:buFont typeface="Arial" panose="020B0604020202020204" pitchFamily="34" charset="0"/>
              <a:buChar char="•"/>
            </a:pPr>
            <a:endParaRPr lang="he-IL" sz="1200" b="1" dirty="0"/>
          </a:p>
          <a:p>
            <a:pPr algn="r"/>
            <a:r>
              <a:rPr lang="he-IL" sz="1200" b="1" u="sng" dirty="0"/>
              <a:t>4 </a:t>
            </a:r>
            <a:r>
              <a:rPr lang="he-IL" sz="1200" b="1" u="sng" dirty="0" err="1"/>
              <a:t>תוכניות</a:t>
            </a:r>
            <a:r>
              <a:rPr lang="he-IL" sz="1200" b="1" u="sng" dirty="0"/>
              <a:t> להריסה ובנייה מחדש בזכויות מופחתות (</a:t>
            </a:r>
            <a:r>
              <a:rPr lang="he-IL" sz="1200" b="1" u="sng" dirty="0" err="1"/>
              <a:t>קא</a:t>
            </a:r>
            <a:r>
              <a:rPr lang="he-IL" sz="1200" b="1" u="sng" dirty="0"/>
              <a:t>/413):</a:t>
            </a:r>
          </a:p>
          <a:p>
            <a:pPr marL="171450" indent="-171450" algn="r">
              <a:buFont typeface="Arial" panose="020B0604020202020204" pitchFamily="34" charset="0"/>
              <a:buChar char="•"/>
            </a:pPr>
            <a:r>
              <a:rPr lang="he-IL" sz="1200" b="1" dirty="0"/>
              <a:t>לוי אשכול 125-127</a:t>
            </a:r>
          </a:p>
          <a:p>
            <a:pPr marL="171450" indent="-171450" algn="r">
              <a:buFont typeface="Arial" panose="020B0604020202020204" pitchFamily="34" charset="0"/>
              <a:buChar char="•"/>
            </a:pPr>
            <a:r>
              <a:rPr lang="he-IL" sz="1200" b="1" dirty="0"/>
              <a:t>שלמה המלך 8-1</a:t>
            </a:r>
            <a:r>
              <a:rPr lang="he-IL" sz="1200" b="1" u="sng" dirty="0"/>
              <a:t>8</a:t>
            </a:r>
          </a:p>
          <a:p>
            <a:pPr marL="171450" indent="-171450" algn="r">
              <a:buFont typeface="Arial" panose="020B0604020202020204" pitchFamily="34" charset="0"/>
              <a:buChar char="•"/>
            </a:pPr>
            <a:r>
              <a:rPr lang="he-IL" sz="1200" b="1" dirty="0"/>
              <a:t>שלמה המלך 20-26</a:t>
            </a:r>
          </a:p>
          <a:p>
            <a:pPr marL="171450" indent="-171450" algn="r">
              <a:buFont typeface="Arial" panose="020B0604020202020204" pitchFamily="34" charset="0"/>
              <a:buChar char="•"/>
            </a:pPr>
            <a:r>
              <a:rPr lang="he-IL" sz="1200" b="1" dirty="0"/>
              <a:t>ירושלים 33-35</a:t>
            </a:r>
          </a:p>
          <a:p>
            <a:pPr marL="171450" indent="-171450" algn="r">
              <a:buFont typeface="Arial" panose="020B0604020202020204" pitchFamily="34" charset="0"/>
              <a:buChar char="•"/>
            </a:pPr>
            <a:endParaRPr lang="he-IL" sz="1200" b="1" dirty="0"/>
          </a:p>
        </p:txBody>
      </p:sp>
    </p:spTree>
    <p:extLst>
      <p:ext uri="{BB962C8B-B14F-4D97-AF65-F5344CB8AC3E}">
        <p14:creationId xmlns:p14="http://schemas.microsoft.com/office/powerpoint/2010/main" val="199292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3DAA36-B438-4E88-A054-A0C48EE6EDB7}"/>
              </a:ext>
            </a:extLst>
          </p:cNvPr>
          <p:cNvGrpSpPr/>
          <p:nvPr/>
        </p:nvGrpSpPr>
        <p:grpSpPr>
          <a:xfrm>
            <a:off x="-496299" y="-325658"/>
            <a:ext cx="12688299" cy="7183658"/>
            <a:chOff x="-496299" y="-325658"/>
            <a:chExt cx="12688299" cy="7183658"/>
          </a:xfrm>
        </p:grpSpPr>
        <p:pic>
          <p:nvPicPr>
            <p:cNvPr id="10" name="Picture 9" descr="A large city with tall buildings in the background&#10;&#10;Description automatically generated">
              <a:extLst>
                <a:ext uri="{FF2B5EF4-FFF2-40B4-BE49-F238E27FC236}">
                  <a16:creationId xmlns:a16="http://schemas.microsoft.com/office/drawing/2014/main" id="{225D6EC7-8D23-4CB3-BC52-3B2DD585E9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5AAB51A3-02D0-4B4B-AD34-F064F74DB1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sp>
          <p:nvSpPr>
            <p:cNvPr id="12" name="Rectangle 11">
              <a:extLst>
                <a:ext uri="{FF2B5EF4-FFF2-40B4-BE49-F238E27FC236}">
                  <a16:creationId xmlns:a16="http://schemas.microsoft.com/office/drawing/2014/main" id="{76435331-C7F6-4868-984F-B3F3B8A4252C}"/>
                </a:ext>
              </a:extLst>
            </p:cNvPr>
            <p:cNvSpPr/>
            <p:nvPr/>
          </p:nvSpPr>
          <p:spPr>
            <a:xfrm>
              <a:off x="1304730" y="1978090"/>
              <a:ext cx="9582539" cy="4469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8" name="Rectangle 15">
            <a:extLst>
              <a:ext uri="{FF2B5EF4-FFF2-40B4-BE49-F238E27FC236}">
                <a16:creationId xmlns:a16="http://schemas.microsoft.com/office/drawing/2014/main" id="{6B1403E5-F7FD-4342-80B6-6CFCF44F4070}"/>
              </a:ext>
            </a:extLst>
          </p:cNvPr>
          <p:cNvSpPr/>
          <p:nvPr/>
        </p:nvSpPr>
        <p:spPr>
          <a:xfrm>
            <a:off x="4431120" y="3253577"/>
            <a:ext cx="3329758" cy="1107996"/>
          </a:xfrm>
          <a:prstGeom prst="rect">
            <a:avLst/>
          </a:prstGeom>
          <a:noFill/>
        </p:spPr>
        <p:txBody>
          <a:bodyPr wrap="none" lIns="91440" tIns="45720" rIns="91440" bIns="45720">
            <a:spAutoFit/>
          </a:bodyPr>
          <a:lstStyle/>
          <a:p>
            <a:pPr algn="l">
              <a:spcBef>
                <a:spcPts val="1275"/>
              </a:spcBef>
              <a:spcAft>
                <a:spcPts val="0"/>
              </a:spcAft>
            </a:pPr>
            <a:r>
              <a:rPr lang="he-IL" sz="6600" dirty="0">
                <a:ln w="0"/>
                <a:solidFill>
                  <a:srgbClr val="002060"/>
                </a:solidFill>
                <a:effectLst>
                  <a:outerShdw blurRad="38100" dist="25400" dir="5400000" algn="ctr" rotWithShape="0">
                    <a:srgbClr val="6E747A">
                      <a:alpha val="43000"/>
                    </a:srgbClr>
                  </a:outerShdw>
                </a:effectLst>
              </a:rPr>
              <a:t>פרויקטים</a:t>
            </a:r>
            <a:r>
              <a:rPr lang="he-IL" sz="4400" dirty="0">
                <a:ln w="0"/>
                <a:solidFill>
                  <a:srgbClr val="F78800"/>
                </a:solidFill>
                <a:effectLst>
                  <a:outerShdw blurRad="38100" dist="25400" dir="5400000" algn="ctr" rotWithShape="0">
                    <a:srgbClr val="6E747A">
                      <a:alpha val="43000"/>
                    </a:srgbClr>
                  </a:outerShdw>
                </a:effectLst>
              </a:rPr>
              <a:t> </a:t>
            </a:r>
            <a:endParaRPr lang="en-US" sz="4400" dirty="0">
              <a:ln w="0"/>
              <a:solidFill>
                <a:srgbClr val="00A65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965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DC94F7E-D5DD-4EB6-9A3A-6AFFCD137872}"/>
              </a:ext>
            </a:extLst>
          </p:cNvPr>
          <p:cNvGrpSpPr/>
          <p:nvPr/>
        </p:nvGrpSpPr>
        <p:grpSpPr>
          <a:xfrm>
            <a:off x="-496299" y="-325658"/>
            <a:ext cx="12688299" cy="7183658"/>
            <a:chOff x="-496299" y="-325658"/>
            <a:chExt cx="12688299" cy="7183658"/>
          </a:xfrm>
        </p:grpSpPr>
        <p:pic>
          <p:nvPicPr>
            <p:cNvPr id="9" name="Picture 8" descr="A large city with tall buildings in the background&#10;&#10;Description automatically generated">
              <a:extLst>
                <a:ext uri="{FF2B5EF4-FFF2-40B4-BE49-F238E27FC236}">
                  <a16:creationId xmlns:a16="http://schemas.microsoft.com/office/drawing/2014/main" id="{33C772BE-A217-4FA5-AF73-C2C2573EACFB}"/>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75EF55FE-15E4-45C4-A33D-C55D3F4E41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grpSp>
      <p:sp>
        <p:nvSpPr>
          <p:cNvPr id="16" name="Rectangle 15">
            <a:extLst>
              <a:ext uri="{FF2B5EF4-FFF2-40B4-BE49-F238E27FC236}">
                <a16:creationId xmlns:a16="http://schemas.microsoft.com/office/drawing/2014/main" id="{6B1403E5-F7FD-4342-80B6-6CFCF44F4070}"/>
              </a:ext>
            </a:extLst>
          </p:cNvPr>
          <p:cNvSpPr/>
          <p:nvPr/>
        </p:nvSpPr>
        <p:spPr>
          <a:xfrm>
            <a:off x="5562017" y="508969"/>
            <a:ext cx="5506636" cy="707886"/>
          </a:xfrm>
          <a:prstGeom prst="rect">
            <a:avLst/>
          </a:prstGeom>
          <a:noFill/>
        </p:spPr>
        <p:txBody>
          <a:bodyPr wrap="none" lIns="91440" tIns="45720" rIns="91440" bIns="45720">
            <a:spAutoFit/>
          </a:bodyPr>
          <a:lstStyle/>
          <a:p>
            <a:pPr algn="r" rtl="1">
              <a:spcBef>
                <a:spcPts val="1275"/>
              </a:spcBef>
              <a:spcAft>
                <a:spcPts val="0"/>
              </a:spcAft>
            </a:pPr>
            <a:r>
              <a:rPr lang="he-IL" sz="4000" dirty="0">
                <a:ln w="0"/>
                <a:solidFill>
                  <a:srgbClr val="002060"/>
                </a:solidFill>
                <a:effectLst>
                  <a:outerShdw blurRad="38100" dist="25400" dir="5400000" algn="ctr" rotWithShape="0">
                    <a:srgbClr val="6E747A">
                      <a:alpha val="43000"/>
                    </a:srgbClr>
                  </a:outerShdw>
                </a:effectLst>
              </a:rPr>
              <a:t>פרויקט תכנון ציר לוי אשכול</a:t>
            </a:r>
            <a:endParaRPr lang="en-US" sz="4000" dirty="0">
              <a:ln w="0"/>
              <a:solidFill>
                <a:srgbClr val="002060"/>
              </a:solidFill>
              <a:effectLst>
                <a:outerShdw blurRad="38100" dist="25400" dir="5400000" algn="ctr" rotWithShape="0">
                  <a:srgbClr val="6E747A">
                    <a:alpha val="43000"/>
                  </a:srgbClr>
                </a:outerShdw>
              </a:effectLst>
            </a:endParaRPr>
          </a:p>
        </p:txBody>
      </p:sp>
      <p:pic>
        <p:nvPicPr>
          <p:cNvPr id="14" name="תמונה 3">
            <a:extLst>
              <a:ext uri="{FF2B5EF4-FFF2-40B4-BE49-F238E27FC236}">
                <a16:creationId xmlns:a16="http://schemas.microsoft.com/office/drawing/2014/main" id="{B935005F-AF97-489D-8055-5192DA0BA01F}"/>
              </a:ext>
            </a:extLst>
          </p:cNvPr>
          <p:cNvPicPr>
            <a:picLocks noChangeAspect="1"/>
          </p:cNvPicPr>
          <p:nvPr/>
        </p:nvPicPr>
        <p:blipFill rotWithShape="1">
          <a:blip r:embed="rId4"/>
          <a:srcRect l="18215"/>
          <a:stretch/>
        </p:blipFill>
        <p:spPr>
          <a:xfrm>
            <a:off x="2913218" y="1561391"/>
            <a:ext cx="6783223" cy="4952072"/>
          </a:xfrm>
          <a:prstGeom prst="rect">
            <a:avLst/>
          </a:prstGeom>
          <a:effectLst>
            <a:softEdge rad="31750"/>
          </a:effectLst>
        </p:spPr>
      </p:pic>
    </p:spTree>
    <p:extLst>
      <p:ext uri="{BB962C8B-B14F-4D97-AF65-F5344CB8AC3E}">
        <p14:creationId xmlns:p14="http://schemas.microsoft.com/office/powerpoint/2010/main" val="396053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city with tall buildings in the background&#10;&#10;Description automatically generated">
            <a:extLst>
              <a:ext uri="{FF2B5EF4-FFF2-40B4-BE49-F238E27FC236}">
                <a16:creationId xmlns:a16="http://schemas.microsoft.com/office/drawing/2014/main" id="{0F030C95-3B34-444A-8367-0B2DDA747A6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86266"/>
            <a:ext cx="12192000" cy="6858000"/>
          </a:xfrm>
          <a:prstGeom prst="rect">
            <a:avLst/>
          </a:prstGeom>
        </p:spPr>
      </p:pic>
      <p:pic>
        <p:nvPicPr>
          <p:cNvPr id="7" name="Picture 6" descr="A close up of a logo&#10;&#10;Description automatically generated">
            <a:extLst>
              <a:ext uri="{FF2B5EF4-FFF2-40B4-BE49-F238E27FC236}">
                <a16:creationId xmlns:a16="http://schemas.microsoft.com/office/drawing/2014/main" id="{6AF5C933-D9EF-4DF0-A25C-5AECA6D1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56" y="-485192"/>
            <a:ext cx="4078302" cy="3652934"/>
          </a:xfrm>
          <a:prstGeom prst="rect">
            <a:avLst/>
          </a:prstGeom>
        </p:spPr>
      </p:pic>
      <p:pic>
        <p:nvPicPr>
          <p:cNvPr id="8" name="Picture 7" descr="A close up of a logo&#10;&#10;Description automatically generated">
            <a:extLst>
              <a:ext uri="{FF2B5EF4-FFF2-40B4-BE49-F238E27FC236}">
                <a16:creationId xmlns:a16="http://schemas.microsoft.com/office/drawing/2014/main" id="{206A8CFF-2EAB-473C-AE38-46918999E6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82174" y="186266"/>
            <a:ext cx="1915093" cy="1030809"/>
          </a:xfrm>
          <a:prstGeom prst="rect">
            <a:avLst/>
          </a:prstGeom>
        </p:spPr>
      </p:pic>
      <p:sp>
        <p:nvSpPr>
          <p:cNvPr id="10" name="כותרת משנה 2"/>
          <p:cNvSpPr txBox="1">
            <a:spLocks/>
          </p:cNvSpPr>
          <p:nvPr/>
        </p:nvSpPr>
        <p:spPr>
          <a:xfrm flipH="1">
            <a:off x="93133" y="583136"/>
            <a:ext cx="8534404" cy="6046264"/>
          </a:xfrm>
          <a:prstGeom prst="rect">
            <a:avLst/>
          </a:prstGeom>
          <a:solidFill>
            <a:schemeClr val="bg1">
              <a:lumMod val="95000"/>
            </a:schemeClr>
          </a:solidFill>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1400" b="1" u="sng" dirty="0">
                <a:latin typeface="Arial" panose="020B0604020202020204" pitchFamily="34" charset="0"/>
                <a:cs typeface="Arial" panose="020B0604020202020204" pitchFamily="34" charset="0"/>
              </a:rPr>
              <a:t>מה זה התחדשות עירונית?</a:t>
            </a:r>
          </a:p>
          <a:p>
            <a:pPr algn="r"/>
            <a:r>
              <a:rPr lang="he-IL" sz="1400" b="1" dirty="0">
                <a:latin typeface="Arial" panose="020B0604020202020204" pitchFamily="34" charset="0"/>
                <a:cs typeface="Arial" panose="020B0604020202020204" pitchFamily="34" charset="0"/>
              </a:rPr>
              <a:t>פרויקטים של התחדשות עירונית באים לחדש אזורים של מגורים ותיקים ובכלל זה לשפר, לשדרג, לחזק ולמגן בנייני מגורים ולשדרג שטחים ציבוריים ותשתיות. הפרויקטים כוללים לרוב הוספת דירות חדשות באזורי מגורים בנויים ותיקים, על ידי חיזוק ועיבוי על גבי מבנים קיימים או על ידי הריסת מבנים ישנים ובניית חדשים במקומם. פרויקטים מסוג זה מקודמים הן ביוזמה ממשלתית והן ביוזמה פרטית.</a:t>
            </a:r>
          </a:p>
          <a:p>
            <a:pPr algn="r"/>
            <a:r>
              <a:rPr lang="he-IL" sz="1400" b="1" u="sng" dirty="0">
                <a:latin typeface="Arial" panose="020B0604020202020204" pitchFamily="34" charset="0"/>
                <a:cs typeface="Arial" panose="020B0604020202020204" pitchFamily="34" charset="0"/>
              </a:rPr>
              <a:t>מה זה פינוי בינוי?</a:t>
            </a:r>
          </a:p>
          <a:p>
            <a:pPr algn="r"/>
            <a:r>
              <a:rPr lang="he-IL" sz="1400" b="1" dirty="0">
                <a:latin typeface="Arial" panose="020B0604020202020204" pitchFamily="34" charset="0"/>
                <a:cs typeface="Arial" panose="020B0604020202020204" pitchFamily="34" charset="0"/>
              </a:rPr>
              <a:t>פינוי בינוי פינוי בינוי הוא תהליך במסגרת התחדשות עירונית שבו הורסים בניינים ישנים ומפנים את הדיירים למשכן חלופי, ובונים במקומם בניינים חדשים ומחוזקים לפי תקני בנייה מחמירים ועדכניים יותר, </a:t>
            </a:r>
            <a:r>
              <a:rPr lang="he-IL" sz="1400" b="1" u="sng" dirty="0">
                <a:latin typeface="Arial" panose="020B0604020202020204" pitchFamily="34" charset="0"/>
                <a:cs typeface="Arial" panose="020B0604020202020204" pitchFamily="34" charset="0"/>
              </a:rPr>
              <a:t>לרוב גבוהים יותר ועם יותר דירות מהבניינים </a:t>
            </a:r>
            <a:r>
              <a:rPr lang="he-IL" sz="1400" b="1" u="sng" dirty="0" err="1">
                <a:latin typeface="Arial" panose="020B0604020202020204" pitchFamily="34" charset="0"/>
                <a:cs typeface="Arial" panose="020B0604020202020204" pitchFamily="34" charset="0"/>
              </a:rPr>
              <a:t>שנהרסו</a:t>
            </a:r>
            <a:r>
              <a:rPr lang="he-IL" sz="1400" b="1" dirty="0" err="1">
                <a:latin typeface="Arial" panose="020B0604020202020204" pitchFamily="34" charset="0"/>
                <a:cs typeface="Arial" panose="020B0604020202020204" pitchFamily="34" charset="0"/>
              </a:rPr>
              <a:t>.תוכניות</a:t>
            </a:r>
            <a:r>
              <a:rPr lang="he-IL" sz="1400" b="1" dirty="0">
                <a:latin typeface="Arial" panose="020B0604020202020204" pitchFamily="34" charset="0"/>
                <a:cs typeface="Arial" panose="020B0604020202020204" pitchFamily="34" charset="0"/>
              </a:rPr>
              <a:t> פינוי בינוי חלקות על מתחמים הכוללים גם שטחים ציבוריים. באמצעות זאת משפרים את התשתיות העירוניות ומחדשים את העיר.</a:t>
            </a:r>
          </a:p>
          <a:p>
            <a:pPr algn="r"/>
            <a:r>
              <a:rPr lang="he-IL" sz="1400" b="1" u="sng" dirty="0">
                <a:latin typeface="Arial" panose="020B0604020202020204" pitchFamily="34" charset="0"/>
                <a:cs typeface="Arial" panose="020B0604020202020204" pitchFamily="34" charset="0"/>
              </a:rPr>
              <a:t>מה זה תמ"א?</a:t>
            </a:r>
          </a:p>
          <a:p>
            <a:pPr algn="r"/>
            <a:r>
              <a:rPr lang="he-IL" sz="1400" b="1" dirty="0">
                <a:latin typeface="Arial" panose="020B0604020202020204" pitchFamily="34" charset="0"/>
                <a:cs typeface="Arial" panose="020B0604020202020204" pitchFamily="34" charset="0"/>
              </a:rPr>
              <a:t>המושג תמ”א הוא קיצור מקובל למונח הרשמי “תכנית מתאר ארצית”. מנהל התכנון במשרד הפנים מפרסם מדי פעם תכניות מתאר ארציות המסדירות נושאים שונים בתחום התכנון והבנייה במדינת ישראל. תכניות אלה עוסקות באתגרים תכנוניים מרכזיים במדינה ומשלבות חשיבה לטווח ארוך עם מתן הנחיות לפעולה בטווח הקצר.</a:t>
            </a:r>
          </a:p>
          <a:p>
            <a:pPr algn="r"/>
            <a:r>
              <a:rPr lang="he-IL" sz="1400" b="1" u="sng" dirty="0">
                <a:latin typeface="Arial" panose="020B0604020202020204" pitchFamily="34" charset="0"/>
                <a:cs typeface="Arial" panose="020B0604020202020204" pitchFamily="34" charset="0"/>
              </a:rPr>
              <a:t>מה זה תמ"א/38?</a:t>
            </a:r>
          </a:p>
          <a:p>
            <a:pPr algn="r"/>
            <a:r>
              <a:rPr lang="he-IL" sz="1400" b="1" dirty="0">
                <a:latin typeface="Arial" panose="020B0604020202020204" pitchFamily="34" charset="0"/>
                <a:cs typeface="Arial" panose="020B0604020202020204" pitchFamily="34" charset="0"/>
              </a:rPr>
              <a:t>תמ”א 38 מוגדרת כתכנית מתאר ארצית לחיזוק מבנים קיימים בפני רעידות אדמה. ממשלת ישראל הקימה בדצמבר 1999 ועדת היגוי להיערכות המדינה לטיפול ברעידות אדמה. אחת הפעולות העיקריות שיזמה ועדת ההיגוי היא תכנית ארצית </a:t>
            </a:r>
            <a:r>
              <a:rPr lang="he-IL" sz="1400" b="1" dirty="0" err="1">
                <a:latin typeface="Arial" panose="020B0604020202020204" pitchFamily="34" charset="0"/>
                <a:cs typeface="Arial" panose="020B0604020202020204" pitchFamily="34" charset="0"/>
              </a:rPr>
              <a:t>שתתן</a:t>
            </a:r>
            <a:r>
              <a:rPr lang="he-IL" sz="1400" b="1" dirty="0">
                <a:latin typeface="Arial" panose="020B0604020202020204" pitchFamily="34" charset="0"/>
                <a:cs typeface="Arial" panose="020B0604020202020204" pitchFamily="34" charset="0"/>
              </a:rPr>
              <a:t> מענה לכל אותם בניינים ישנים ברחבי ישראל שאינם עמידים די הצורך בפני רעידות אדמה חזקות. תמ”א 38 אושרה באפריל 2005 ובמסגרתה נקבעו הנחיות הקובעות את המסגרת הסטטוטורית שתאפשר מתן היתרי בנייה מכוחה, וכן הוגדרו תמריצים </a:t>
            </a:r>
            <a:r>
              <a:rPr lang="he-IL" sz="1100" b="1" dirty="0">
                <a:latin typeface="Arial" panose="020B0604020202020204" pitchFamily="34" charset="0"/>
                <a:cs typeface="Arial" panose="020B0604020202020204" pitchFamily="34" charset="0"/>
              </a:rPr>
              <a:t>(</a:t>
            </a:r>
            <a:r>
              <a:rPr lang="he-IL" sz="1400" b="1" dirty="0">
                <a:latin typeface="Arial" panose="020B0604020202020204" pitchFamily="34" charset="0"/>
                <a:cs typeface="Arial" panose="020B0604020202020204" pitchFamily="34" charset="0"/>
              </a:rPr>
              <a:t>כגון תוספות בנייה) שיעודדו בעלי מבנים לחזק אותם ויאפשרו את החיזוק מבחינה כלכלית</a:t>
            </a:r>
            <a:r>
              <a:rPr lang="he-IL" sz="1100" b="1" dirty="0">
                <a:latin typeface="Arial" panose="020B0604020202020204" pitchFamily="34" charset="0"/>
                <a:cs typeface="Arial" panose="020B0604020202020204" pitchFamily="34" charset="0"/>
              </a:rPr>
              <a:t>.</a:t>
            </a:r>
          </a:p>
          <a:p>
            <a:pPr algn="r"/>
            <a:r>
              <a:rPr lang="he-IL" sz="1400" b="1" dirty="0">
                <a:latin typeface="Arial" panose="020B0604020202020204" pitchFamily="34" charset="0"/>
                <a:cs typeface="Arial" panose="020B0604020202020204" pitchFamily="34" charset="0"/>
              </a:rPr>
              <a:t>הוראות תמ”א 38 קובעות כי התכנית חלה על מבנים קיימים שהיתר הוצא לבנייתם קודם ה- 1 בינואר 1980</a:t>
            </a:r>
            <a:endParaRPr lang="he-IL" sz="1100" b="1" dirty="0">
              <a:latin typeface="Arial" panose="020B0604020202020204" pitchFamily="34" charset="0"/>
              <a:cs typeface="Arial" panose="020B0604020202020204" pitchFamily="34" charset="0"/>
            </a:endParaRPr>
          </a:p>
          <a:p>
            <a:pPr algn="r"/>
            <a:r>
              <a:rPr lang="he-IL" sz="1400" b="1" u="sng" dirty="0">
                <a:latin typeface="Arial" panose="020B0604020202020204" pitchFamily="34" charset="0"/>
                <a:cs typeface="Arial" panose="020B0604020202020204" pitchFamily="34" charset="0"/>
              </a:rPr>
              <a:t>מה זה </a:t>
            </a:r>
            <a:r>
              <a:rPr lang="he-IL" sz="1400" b="1" u="sng" dirty="0" err="1">
                <a:latin typeface="Arial" panose="020B0604020202020204" pitchFamily="34" charset="0"/>
                <a:cs typeface="Arial" panose="020B0604020202020204" pitchFamily="34" charset="0"/>
              </a:rPr>
              <a:t>תמא</a:t>
            </a:r>
            <a:r>
              <a:rPr lang="he-IL" sz="1400" b="1" u="sng" dirty="0">
                <a:latin typeface="Arial" panose="020B0604020202020204" pitchFamily="34" charset="0"/>
                <a:cs typeface="Arial" panose="020B0604020202020204" pitchFamily="34" charset="0"/>
              </a:rPr>
              <a:t>/38/1?</a:t>
            </a:r>
            <a:r>
              <a:rPr lang="he-IL" sz="1400" b="1" dirty="0">
                <a:latin typeface="Arial" panose="020B0604020202020204" pitchFamily="34" charset="0"/>
                <a:cs typeface="Arial" panose="020B0604020202020204" pitchFamily="34" charset="0"/>
              </a:rPr>
              <a:t> - חיזוק בניין קיים ותוספת בנייה בו</a:t>
            </a:r>
            <a:endParaRPr lang="he-IL" sz="1100" b="1" dirty="0">
              <a:latin typeface="Arial" panose="020B0604020202020204" pitchFamily="34" charset="0"/>
              <a:cs typeface="Arial" panose="020B0604020202020204" pitchFamily="34" charset="0"/>
            </a:endParaRPr>
          </a:p>
          <a:p>
            <a:pPr algn="r"/>
            <a:r>
              <a:rPr lang="he-IL" sz="1400" b="1" u="sng" dirty="0">
                <a:latin typeface="Arial" panose="020B0604020202020204" pitchFamily="34" charset="0"/>
                <a:cs typeface="Arial" panose="020B0604020202020204" pitchFamily="34" charset="0"/>
              </a:rPr>
              <a:t>מה זה </a:t>
            </a:r>
            <a:r>
              <a:rPr lang="he-IL" sz="1400" b="1" u="sng" dirty="0" err="1">
                <a:latin typeface="Arial" panose="020B0604020202020204" pitchFamily="34" charset="0"/>
                <a:cs typeface="Arial" panose="020B0604020202020204" pitchFamily="34" charset="0"/>
              </a:rPr>
              <a:t>תמא</a:t>
            </a:r>
            <a:r>
              <a:rPr lang="he-IL" sz="1400" b="1" u="sng" dirty="0">
                <a:latin typeface="Arial" panose="020B0604020202020204" pitchFamily="34" charset="0"/>
                <a:cs typeface="Arial" panose="020B0604020202020204" pitchFamily="34" charset="0"/>
              </a:rPr>
              <a:t>/38/2?</a:t>
            </a:r>
            <a:r>
              <a:rPr lang="he-IL" sz="1100" b="1" dirty="0">
                <a:latin typeface="Arial" panose="020B0604020202020204" pitchFamily="34" charset="0"/>
                <a:cs typeface="Arial" panose="020B0604020202020204" pitchFamily="34" charset="0"/>
              </a:rPr>
              <a:t> </a:t>
            </a:r>
            <a:r>
              <a:rPr lang="he-IL" sz="1400" b="1" dirty="0">
                <a:latin typeface="Arial" panose="020B0604020202020204" pitchFamily="34" charset="0"/>
                <a:cs typeface="Arial" panose="020B0604020202020204" pitchFamily="34" charset="0"/>
              </a:rPr>
              <a:t>- הריסת בניין הדורש חיזוק ובנייתו מחדש בהתאם לקריטריונים של התוכנית</a:t>
            </a:r>
            <a:r>
              <a:rPr lang="he-IL" sz="1100" b="1" dirty="0">
                <a:latin typeface="Arial" panose="020B0604020202020204" pitchFamily="34" charset="0"/>
                <a:cs typeface="Arial" panose="020B0604020202020204" pitchFamily="34" charset="0"/>
              </a:rPr>
              <a:t>.</a:t>
            </a:r>
          </a:p>
        </p:txBody>
      </p:sp>
      <p:sp>
        <p:nvSpPr>
          <p:cNvPr id="11" name="כותרת 1"/>
          <p:cNvSpPr txBox="1">
            <a:spLocks/>
          </p:cNvSpPr>
          <p:nvPr/>
        </p:nvSpPr>
        <p:spPr>
          <a:xfrm flipH="1">
            <a:off x="9948327" y="2162705"/>
            <a:ext cx="1837268" cy="504295"/>
          </a:xfrm>
          <a:prstGeom prst="rect">
            <a:avLst/>
          </a:prstGeom>
          <a:solidFill>
            <a:schemeClr val="bg1">
              <a:lumMod val="95000"/>
            </a:schemeClr>
          </a:solidFill>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b="1" dirty="0">
                <a:latin typeface="Arial" panose="020B0604020202020204" pitchFamily="34" charset="0"/>
                <a:cs typeface="Arial" panose="020B0604020202020204" pitchFamily="34" charset="0"/>
              </a:rPr>
              <a:t>מונחים</a:t>
            </a:r>
          </a:p>
        </p:txBody>
      </p:sp>
    </p:spTree>
    <p:extLst>
      <p:ext uri="{BB962C8B-B14F-4D97-AF65-F5344CB8AC3E}">
        <p14:creationId xmlns:p14="http://schemas.microsoft.com/office/powerpoint/2010/main" val="387506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city with tall buildings in the background&#10;&#10;Description automatically generated">
            <a:extLst>
              <a:ext uri="{FF2B5EF4-FFF2-40B4-BE49-F238E27FC236}">
                <a16:creationId xmlns:a16="http://schemas.microsoft.com/office/drawing/2014/main" id="{0F030C95-3B34-444A-8367-0B2DDA747A6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close up of a logo&#10;&#10;Description automatically generated">
            <a:extLst>
              <a:ext uri="{FF2B5EF4-FFF2-40B4-BE49-F238E27FC236}">
                <a16:creationId xmlns:a16="http://schemas.microsoft.com/office/drawing/2014/main" id="{6AF5C933-D9EF-4DF0-A25C-5AECA6D1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56" y="-485192"/>
            <a:ext cx="4078302" cy="3652934"/>
          </a:xfrm>
          <a:prstGeom prst="rect">
            <a:avLst/>
          </a:prstGeom>
        </p:spPr>
      </p:pic>
      <p:pic>
        <p:nvPicPr>
          <p:cNvPr id="8" name="Picture 7" descr="A close up of a logo&#10;&#10;Description automatically generated">
            <a:extLst>
              <a:ext uri="{FF2B5EF4-FFF2-40B4-BE49-F238E27FC236}">
                <a16:creationId xmlns:a16="http://schemas.microsoft.com/office/drawing/2014/main" id="{206A8CFF-2EAB-473C-AE38-46918999E6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68000" y="86726"/>
            <a:ext cx="1523999" cy="820300"/>
          </a:xfrm>
          <a:prstGeom prst="rect">
            <a:avLst/>
          </a:prstGeom>
        </p:spPr>
      </p:pic>
      <p:sp>
        <p:nvSpPr>
          <p:cNvPr id="9" name="כותרת משנה 2"/>
          <p:cNvSpPr txBox="1">
            <a:spLocks/>
          </p:cNvSpPr>
          <p:nvPr/>
        </p:nvSpPr>
        <p:spPr>
          <a:xfrm flipH="1">
            <a:off x="609594" y="1092200"/>
            <a:ext cx="8864606" cy="5393266"/>
          </a:xfrm>
          <a:prstGeom prst="rect">
            <a:avLst/>
          </a:prstGeom>
          <a:solidFill>
            <a:schemeClr val="bg1">
              <a:lumMod val="95000"/>
            </a:schemeClr>
          </a:solidFill>
          <a:ln w="28575">
            <a:solidFill>
              <a:schemeClr val="bg2">
                <a:lumMod val="25000"/>
              </a:schemeClr>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1200" b="1" u="sng" dirty="0">
                <a:latin typeface="Arial" panose="020B0604020202020204" pitchFamily="34" charset="0"/>
                <a:cs typeface="Arial" panose="020B0604020202020204" pitchFamily="34" charset="0"/>
              </a:rPr>
              <a:t>מה זה הרשות הממשלתית להתחדשות עירונית </a:t>
            </a:r>
          </a:p>
          <a:p>
            <a:pPr algn="r"/>
            <a:r>
              <a:rPr lang="he-IL" sz="1200" dirty="0">
                <a:solidFill>
                  <a:srgbClr val="202122"/>
                </a:solidFill>
                <a:latin typeface="Arial" panose="020B0604020202020204" pitchFamily="34" charset="0"/>
                <a:cs typeface="Arial" panose="020B0604020202020204" pitchFamily="34" charset="0"/>
              </a:rPr>
              <a:t>הרשות הממשלתית להתחדשות עירונית היא גוף ממשלתי שהוקם על-פי חוק הרשות הממשלתית להתחדשות עירונית, תשע"ו-2016</a:t>
            </a:r>
            <a:r>
              <a:rPr lang="he-IL" sz="1200" baseline="30000" dirty="0">
                <a:solidFill>
                  <a:srgbClr val="5A3696"/>
                </a:solidFill>
                <a:latin typeface="Arial" panose="020B0604020202020204" pitchFamily="34" charset="0"/>
                <a:cs typeface="Arial" panose="020B0604020202020204" pitchFamily="34" charset="0"/>
              </a:rPr>
              <a:t> </a:t>
            </a:r>
            <a:r>
              <a:rPr lang="he-IL" sz="1200" dirty="0">
                <a:solidFill>
                  <a:srgbClr val="202122"/>
                </a:solidFill>
                <a:latin typeface="Arial" panose="020B0604020202020204" pitchFamily="34" charset="0"/>
                <a:cs typeface="Arial" panose="020B0604020202020204" pitchFamily="34" charset="0"/>
              </a:rPr>
              <a:t>שמטרתו להגדיל את היקף המימוש של מיזמי התחדשות עירונית. חוק זה מטרתו לקדם פעילות להתחדשות עירונית ולעודדה, להגדיל את היקף המימוש של מיזמים להתחדשות עירונית ולהאיץ את ביצועם לשם הגדלת היצע הדיור במרקם העירוני הבנוי, </a:t>
            </a:r>
            <a:r>
              <a:rPr lang="he-IL" sz="1200" b="1" u="sng" dirty="0">
                <a:solidFill>
                  <a:schemeClr val="accent2">
                    <a:lumMod val="75000"/>
                  </a:schemeClr>
                </a:solidFill>
                <a:latin typeface="Arial" panose="020B0604020202020204" pitchFamily="34" charset="0"/>
                <a:cs typeface="Arial" panose="020B0604020202020204" pitchFamily="34" charset="0"/>
              </a:rPr>
              <a:t>בשים לב לחשיבות שימור השטחים הפתוחים</a:t>
            </a:r>
            <a:r>
              <a:rPr lang="he-IL" sz="1200" dirty="0">
                <a:solidFill>
                  <a:schemeClr val="accent2">
                    <a:lumMod val="75000"/>
                  </a:schemeClr>
                </a:solidFill>
                <a:latin typeface="Arial" panose="020B0604020202020204" pitchFamily="34" charset="0"/>
                <a:cs typeface="Arial" panose="020B0604020202020204" pitchFamily="34" charset="0"/>
              </a:rPr>
              <a:t>, </a:t>
            </a:r>
            <a:r>
              <a:rPr lang="he-IL" sz="1200" b="1" u="sng" dirty="0">
                <a:solidFill>
                  <a:schemeClr val="accent2">
                    <a:lumMod val="75000"/>
                  </a:schemeClr>
                </a:solidFill>
                <a:latin typeface="Arial" panose="020B0604020202020204" pitchFamily="34" charset="0"/>
                <a:cs typeface="Arial" panose="020B0604020202020204" pitchFamily="34" charset="0"/>
              </a:rPr>
              <a:t>ייעול השימוש בקרקע, חיזוק העירוניות, שיפור פני העיר </a:t>
            </a:r>
            <a:r>
              <a:rPr lang="he-IL" sz="1200" dirty="0">
                <a:solidFill>
                  <a:srgbClr val="202122"/>
                </a:solidFill>
                <a:latin typeface="Arial" panose="020B0604020202020204" pitchFamily="34" charset="0"/>
                <a:cs typeface="Arial" panose="020B0604020202020204" pitchFamily="34" charset="0"/>
              </a:rPr>
              <a:t>ושיפור איכות החיים של התושבים לרבות מתן מענה הולם לצורכי האוכלוסייה המתגוררת במתחמים המיועדים להתחדשות עירונית, והכול, בין השאר, באמצעות הקמת רשות ממשלתית להתחדשות עירונית שתפעל בהתאם להוראות חוק זה.</a:t>
            </a:r>
          </a:p>
          <a:p>
            <a:pPr algn="r"/>
            <a:r>
              <a:rPr lang="he-IL" sz="1200" b="1" u="sng" dirty="0">
                <a:latin typeface="Arial" panose="020B0604020202020204" pitchFamily="34" charset="0"/>
                <a:cs typeface="Arial" panose="020B0604020202020204" pitchFamily="34" charset="0"/>
              </a:rPr>
              <a:t>מה זה מינהלת עירונית להתחדשות עירונית</a:t>
            </a:r>
          </a:p>
          <a:p>
            <a:pPr algn="r"/>
            <a:r>
              <a:rPr lang="he-IL" sz="1200" dirty="0">
                <a:solidFill>
                  <a:srgbClr val="272727"/>
                </a:solidFill>
                <a:latin typeface="Arial" panose="020B0604020202020204" pitchFamily="34" charset="0"/>
                <a:cs typeface="Arial" panose="020B0604020202020204" pitchFamily="34" charset="0"/>
              </a:rPr>
              <a:t>מינהלת עירונית היא יחידה הפועלת בתחום רשות מקומית במטרה לקדם התחדשות עירונית בתחום הרשות.</a:t>
            </a:r>
          </a:p>
          <a:p>
            <a:pPr algn="r"/>
            <a:r>
              <a:rPr lang="he-IL" sz="1200" dirty="0">
                <a:solidFill>
                  <a:srgbClr val="272727"/>
                </a:solidFill>
                <a:latin typeface="Arial" panose="020B0604020202020204" pitchFamily="34" charset="0"/>
                <a:cs typeface="Arial" panose="020B0604020202020204" pitchFamily="34" charset="0"/>
              </a:rPr>
              <a:t>בארץ פועלות כ- 30 </a:t>
            </a:r>
            <a:r>
              <a:rPr lang="he-IL" sz="1200" dirty="0" err="1">
                <a:solidFill>
                  <a:srgbClr val="272727"/>
                </a:solidFill>
                <a:latin typeface="Arial" panose="020B0604020202020204" pitchFamily="34" charset="0"/>
                <a:cs typeface="Arial" panose="020B0604020202020204" pitchFamily="34" charset="0"/>
              </a:rPr>
              <a:t>מינהלות</a:t>
            </a:r>
            <a:r>
              <a:rPr lang="he-IL" sz="1200" dirty="0">
                <a:solidFill>
                  <a:srgbClr val="272727"/>
                </a:solidFill>
                <a:latin typeface="Arial" panose="020B0604020202020204" pitchFamily="34" charset="0"/>
                <a:cs typeface="Arial" panose="020B0604020202020204" pitchFamily="34" charset="0"/>
              </a:rPr>
              <a:t> חלקן במימון משרד הבינוי </a:t>
            </a:r>
            <a:r>
              <a:rPr lang="he-IL" sz="1200" dirty="0" err="1">
                <a:solidFill>
                  <a:srgbClr val="272727"/>
                </a:solidFill>
                <a:latin typeface="Arial" panose="020B0604020202020204" pitchFamily="34" charset="0"/>
                <a:cs typeface="Arial" panose="020B0604020202020204" pitchFamily="34" charset="0"/>
              </a:rPr>
              <a:t>והשכון</a:t>
            </a:r>
            <a:r>
              <a:rPr lang="he-IL" sz="1200" dirty="0">
                <a:solidFill>
                  <a:srgbClr val="272727"/>
                </a:solidFill>
                <a:latin typeface="Arial" panose="020B0604020202020204" pitchFamily="34" charset="0"/>
                <a:cs typeface="Arial" panose="020B0604020202020204" pitchFamily="34" charset="0"/>
              </a:rPr>
              <a:t> באמצעות לרשות להתחדשות עירונית</a:t>
            </a:r>
          </a:p>
          <a:p>
            <a:pPr algn="r"/>
            <a:r>
              <a:rPr lang="he-IL" sz="1200" b="1" u="sng" dirty="0">
                <a:solidFill>
                  <a:srgbClr val="263C4A"/>
                </a:solidFill>
                <a:latin typeface="Arial" panose="020B0604020202020204" pitchFamily="34" charset="0"/>
                <a:cs typeface="Arial" panose="020B0604020202020204" pitchFamily="34" charset="0"/>
              </a:rPr>
              <a:t>תפקידי </a:t>
            </a:r>
            <a:r>
              <a:rPr lang="he-IL" sz="1200" b="1" u="sng" dirty="0" err="1">
                <a:solidFill>
                  <a:srgbClr val="263C4A"/>
                </a:solidFill>
                <a:latin typeface="Arial" panose="020B0604020202020204" pitchFamily="34" charset="0"/>
                <a:cs typeface="Arial" panose="020B0604020202020204" pitchFamily="34" charset="0"/>
              </a:rPr>
              <a:t>המינהלות</a:t>
            </a:r>
            <a:r>
              <a:rPr lang="he-IL" sz="1200" b="1" u="sng" dirty="0">
                <a:solidFill>
                  <a:srgbClr val="263C4A"/>
                </a:solidFill>
                <a:latin typeface="Arial" panose="020B0604020202020204" pitchFamily="34" charset="0"/>
                <a:cs typeface="Arial" panose="020B0604020202020204" pitchFamily="34" charset="0"/>
              </a:rPr>
              <a:t> העירוניות:</a:t>
            </a:r>
          </a:p>
          <a:p>
            <a:pPr algn="r">
              <a:buFont typeface="Arial" panose="020B0604020202020204" pitchFamily="34" charset="0"/>
              <a:buChar char="•"/>
            </a:pPr>
            <a:r>
              <a:rPr lang="he-IL" sz="1200" dirty="0">
                <a:solidFill>
                  <a:srgbClr val="263C4A"/>
                </a:solidFill>
                <a:latin typeface="Arial" panose="020B0604020202020204" pitchFamily="34" charset="0"/>
                <a:cs typeface="Arial" panose="020B0604020202020204" pitchFamily="34" charset="0"/>
              </a:rPr>
              <a:t>מתן מידע וחומרי הסברה לתושבים, יזמים ובעלי מקצוע, לרבות באמצעות כנסים</a:t>
            </a:r>
          </a:p>
          <a:p>
            <a:pPr algn="r">
              <a:buFont typeface="Arial" panose="020B0604020202020204" pitchFamily="34" charset="0"/>
              <a:buChar char="•"/>
            </a:pPr>
            <a:r>
              <a:rPr lang="he-IL" sz="1200" dirty="0">
                <a:solidFill>
                  <a:srgbClr val="263C4A"/>
                </a:solidFill>
                <a:latin typeface="Arial" panose="020B0604020202020204" pitchFamily="34" charset="0"/>
                <a:cs typeface="Arial" panose="020B0604020202020204" pitchFamily="34" charset="0"/>
              </a:rPr>
              <a:t>מתן סיוע לדיירים בהתארגנות לקראת בחירת נציגות מטעמם, </a:t>
            </a:r>
          </a:p>
          <a:p>
            <a:pPr algn="r">
              <a:buFont typeface="Arial" panose="020B0604020202020204" pitchFamily="34" charset="0"/>
              <a:buChar char="•"/>
            </a:pPr>
            <a:r>
              <a:rPr lang="he-IL" sz="1200" dirty="0">
                <a:solidFill>
                  <a:srgbClr val="263C4A"/>
                </a:solidFill>
                <a:latin typeface="Arial" panose="020B0604020202020204" pitchFamily="34" charset="0"/>
                <a:cs typeface="Arial" panose="020B0604020202020204" pitchFamily="34" charset="0"/>
              </a:rPr>
              <a:t>מתן סיוע לדיירים בהתארגנות לקראת פנייה ליזמים וקביעת העקרונות לבחירת יזם מבצע</a:t>
            </a:r>
          </a:p>
          <a:p>
            <a:pPr algn="r">
              <a:buFont typeface="Arial" panose="020B0604020202020204" pitchFamily="34" charset="0"/>
              <a:buChar char="•"/>
            </a:pPr>
            <a:r>
              <a:rPr lang="he-IL" sz="1200" dirty="0">
                <a:solidFill>
                  <a:srgbClr val="263C4A"/>
                </a:solidFill>
                <a:latin typeface="Arial" panose="020B0604020202020204" pitchFamily="34" charset="0"/>
                <a:cs typeface="Arial" panose="020B0604020202020204" pitchFamily="34" charset="0"/>
              </a:rPr>
              <a:t>ביצוע בדיקות היתכנות לקידום פרויקט התחדשות עירונית</a:t>
            </a:r>
          </a:p>
          <a:p>
            <a:pPr algn="r">
              <a:buFont typeface="Arial" panose="020B0604020202020204" pitchFamily="34" charset="0"/>
              <a:buChar char="•"/>
            </a:pPr>
            <a:r>
              <a:rPr lang="he-IL" sz="1200" dirty="0">
                <a:solidFill>
                  <a:srgbClr val="263C4A"/>
                </a:solidFill>
                <a:latin typeface="Arial" panose="020B0604020202020204" pitchFamily="34" charset="0"/>
                <a:cs typeface="Arial" panose="020B0604020202020204" pitchFamily="34" charset="0"/>
              </a:rPr>
              <a:t>תיאום פעולות הרשות המקומית מול המחלקות הרלוונטיות בעירייה</a:t>
            </a:r>
          </a:p>
          <a:p>
            <a:pPr algn="r">
              <a:buFont typeface="Arial" panose="020B0604020202020204" pitchFamily="34" charset="0"/>
              <a:buChar char="•"/>
            </a:pPr>
            <a:r>
              <a:rPr lang="he-IL" sz="1200" dirty="0">
                <a:solidFill>
                  <a:srgbClr val="263C4A"/>
                </a:solidFill>
                <a:latin typeface="Arial" panose="020B0604020202020204" pitchFamily="34" charset="0"/>
                <a:cs typeface="Arial" panose="020B0604020202020204" pitchFamily="34" charset="0"/>
              </a:rPr>
              <a:t>סיוע בקידום פרויקטים במחלקות התכנון והרישוי ברשות המקומית</a:t>
            </a:r>
          </a:p>
          <a:p>
            <a:pPr algn="r">
              <a:buFont typeface="Arial" panose="020B0604020202020204" pitchFamily="34" charset="0"/>
              <a:buChar char="•"/>
            </a:pPr>
            <a:r>
              <a:rPr lang="he-IL" sz="1200" b="1" u="sng" dirty="0">
                <a:ln>
                  <a:solidFill>
                    <a:srgbClr val="C00000"/>
                  </a:solidFill>
                </a:ln>
                <a:latin typeface="Arial" panose="020B0604020202020204" pitchFamily="34" charset="0"/>
                <a:cs typeface="Arial" panose="020B0604020202020204" pitchFamily="34" charset="0"/>
              </a:rPr>
              <a:t>מנהלת להתחדשות עירונית קריית אונו</a:t>
            </a:r>
          </a:p>
          <a:p>
            <a:pPr algn="r">
              <a:buFont typeface="Arial" panose="020B0604020202020204" pitchFamily="34" charset="0"/>
              <a:buChar char="•"/>
            </a:pPr>
            <a:r>
              <a:rPr lang="he-IL" sz="1200" b="1" dirty="0">
                <a:ln>
                  <a:solidFill>
                    <a:srgbClr val="C00000"/>
                  </a:solidFill>
                </a:ln>
                <a:latin typeface="Arial" panose="020B0604020202020204" pitchFamily="34" charset="0"/>
                <a:cs typeface="Arial" panose="020B0604020202020204" pitchFamily="34" charset="0"/>
              </a:rPr>
              <a:t>מנהלת להתחדשות עירונית בקרית אונו הוקמה בשנת 2018.</a:t>
            </a:r>
          </a:p>
          <a:p>
            <a:pPr algn="r">
              <a:buFont typeface="Arial" panose="020B0604020202020204" pitchFamily="34" charset="0"/>
              <a:buChar char="•"/>
            </a:pPr>
            <a:endParaRPr lang="he-IL" sz="1200" b="1" dirty="0">
              <a:latin typeface="Arial" panose="020B0604020202020204" pitchFamily="34" charset="0"/>
              <a:cs typeface="Arial" panose="020B0604020202020204" pitchFamily="34" charset="0"/>
            </a:endParaRPr>
          </a:p>
          <a:p>
            <a:pPr algn="r">
              <a:buFont typeface="Arial" panose="020B0604020202020204" pitchFamily="34" charset="0"/>
              <a:buChar char="•"/>
            </a:pPr>
            <a:endParaRPr lang="he-IL" sz="1200" dirty="0">
              <a:solidFill>
                <a:schemeClr val="accent2">
                  <a:lumMod val="50000"/>
                </a:schemeClr>
              </a:solidFill>
              <a:latin typeface="Arial" panose="020B0604020202020204" pitchFamily="34" charset="0"/>
              <a:cs typeface="Arial" panose="020B0604020202020204" pitchFamily="34" charset="0"/>
            </a:endParaRPr>
          </a:p>
          <a:p>
            <a:pPr algn="r">
              <a:buFont typeface="Arial" panose="020B0604020202020204" pitchFamily="34" charset="0"/>
              <a:buChar char="•"/>
            </a:pPr>
            <a:endParaRPr lang="he-IL" sz="1400" dirty="0">
              <a:solidFill>
                <a:srgbClr val="263C4A"/>
              </a:solidFill>
              <a:latin typeface="Arial" panose="020B0604020202020204" pitchFamily="34" charset="0"/>
              <a:cs typeface="Arial" panose="020B0604020202020204" pitchFamily="34" charset="0"/>
            </a:endParaRPr>
          </a:p>
          <a:p>
            <a:pPr algn="r"/>
            <a:endParaRPr lang="he-IL" sz="1400" b="1" u="sng" dirty="0">
              <a:latin typeface="Arial" panose="020B0604020202020204" pitchFamily="34" charset="0"/>
              <a:cs typeface="Arial" panose="020B0604020202020204" pitchFamily="34" charset="0"/>
            </a:endParaRPr>
          </a:p>
        </p:txBody>
      </p:sp>
      <p:sp>
        <p:nvSpPr>
          <p:cNvPr id="10" name="כותרת 1"/>
          <p:cNvSpPr txBox="1">
            <a:spLocks/>
          </p:cNvSpPr>
          <p:nvPr/>
        </p:nvSpPr>
        <p:spPr>
          <a:xfrm flipH="1">
            <a:off x="10392353" y="1341275"/>
            <a:ext cx="1621153" cy="795868"/>
          </a:xfrm>
          <a:prstGeom prst="rect">
            <a:avLst/>
          </a:prstGeom>
          <a:solidFill>
            <a:schemeClr val="bg1">
              <a:lumMod val="85000"/>
            </a:schemeClr>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b="1" dirty="0">
                <a:latin typeface="Arial" panose="020B0604020202020204" pitchFamily="34" charset="0"/>
                <a:cs typeface="Arial" panose="020B0604020202020204" pitchFamily="34" charset="0"/>
              </a:rPr>
              <a:t>מינהלת להתחדשות עירונית</a:t>
            </a:r>
          </a:p>
        </p:txBody>
      </p:sp>
    </p:spTree>
    <p:extLst>
      <p:ext uri="{BB962C8B-B14F-4D97-AF65-F5344CB8AC3E}">
        <p14:creationId xmlns:p14="http://schemas.microsoft.com/office/powerpoint/2010/main" val="25662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4773B22-1ABB-4828-BB88-00E0E3D2EBB0}"/>
              </a:ext>
            </a:extLst>
          </p:cNvPr>
          <p:cNvGrpSpPr/>
          <p:nvPr/>
        </p:nvGrpSpPr>
        <p:grpSpPr>
          <a:xfrm>
            <a:off x="-496299" y="-325658"/>
            <a:ext cx="12688299" cy="7183658"/>
            <a:chOff x="-496299" y="-325658"/>
            <a:chExt cx="12688299" cy="7183658"/>
          </a:xfrm>
        </p:grpSpPr>
        <p:pic>
          <p:nvPicPr>
            <p:cNvPr id="26" name="Picture 25" descr="A large city with tall buildings in the background&#10;&#10;Description automatically generated">
              <a:extLst>
                <a:ext uri="{FF2B5EF4-FFF2-40B4-BE49-F238E27FC236}">
                  <a16:creationId xmlns:a16="http://schemas.microsoft.com/office/drawing/2014/main" id="{94E2C5CB-B451-46BF-918C-B4E5F242FFF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descr="A close up of a logo&#10;&#10;Description automatically generated">
              <a:extLst>
                <a:ext uri="{FF2B5EF4-FFF2-40B4-BE49-F238E27FC236}">
                  <a16:creationId xmlns:a16="http://schemas.microsoft.com/office/drawing/2014/main" id="{A6718E1C-D05F-4B6A-AE6C-F0389983287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grpSp>
      <p:sp>
        <p:nvSpPr>
          <p:cNvPr id="16" name="Rectangle 15">
            <a:extLst>
              <a:ext uri="{FF2B5EF4-FFF2-40B4-BE49-F238E27FC236}">
                <a16:creationId xmlns:a16="http://schemas.microsoft.com/office/drawing/2014/main" id="{6B1403E5-F7FD-4342-80B6-6CFCF44F4070}"/>
              </a:ext>
            </a:extLst>
          </p:cNvPr>
          <p:cNvSpPr/>
          <p:nvPr/>
        </p:nvSpPr>
        <p:spPr>
          <a:xfrm>
            <a:off x="6604622" y="561272"/>
            <a:ext cx="4426212" cy="707886"/>
          </a:xfrm>
          <a:prstGeom prst="rect">
            <a:avLst/>
          </a:prstGeom>
          <a:noFill/>
        </p:spPr>
        <p:txBody>
          <a:bodyPr wrap="none" lIns="91440" tIns="45720" rIns="91440" bIns="45720">
            <a:spAutoFit/>
          </a:bodyPr>
          <a:lstStyle/>
          <a:p>
            <a:pPr algn="r" rtl="1">
              <a:spcBef>
                <a:spcPts val="1275"/>
              </a:spcBef>
              <a:spcAft>
                <a:spcPts val="0"/>
              </a:spcAft>
            </a:pPr>
            <a:r>
              <a:rPr lang="he-IL" sz="4000" dirty="0">
                <a:ln w="0"/>
                <a:solidFill>
                  <a:srgbClr val="002060"/>
                </a:solidFill>
                <a:effectLst>
                  <a:outerShdw blurRad="38100" dist="25400" dir="5400000" algn="ctr" rotWithShape="0">
                    <a:srgbClr val="6E747A">
                      <a:alpha val="43000"/>
                    </a:srgbClr>
                  </a:outerShdw>
                </a:effectLst>
              </a:rPr>
              <a:t>ממשקים של המנהלת</a:t>
            </a:r>
            <a:endParaRPr lang="en-US" sz="4000" dirty="0">
              <a:ln w="0"/>
              <a:solidFill>
                <a:srgbClr val="002060"/>
              </a:solidFill>
              <a:effectLst>
                <a:outerShdw blurRad="38100" dist="25400" dir="5400000" algn="ctr" rotWithShape="0">
                  <a:srgbClr val="6E747A">
                    <a:alpha val="43000"/>
                  </a:srgbClr>
                </a:outerShdw>
              </a:effectLst>
            </a:endParaRPr>
          </a:p>
        </p:txBody>
      </p:sp>
      <p:sp>
        <p:nvSpPr>
          <p:cNvPr id="30" name="אליפסה 27">
            <a:extLst>
              <a:ext uri="{FF2B5EF4-FFF2-40B4-BE49-F238E27FC236}">
                <a16:creationId xmlns:a16="http://schemas.microsoft.com/office/drawing/2014/main" id="{D6405FBE-A771-4EA6-BFB3-EB8B52E21859}"/>
              </a:ext>
            </a:extLst>
          </p:cNvPr>
          <p:cNvSpPr/>
          <p:nvPr/>
        </p:nvSpPr>
        <p:spPr>
          <a:xfrm>
            <a:off x="5010757" y="2722824"/>
            <a:ext cx="1052105" cy="1052105"/>
          </a:xfrm>
          <a:prstGeom prst="ellipse">
            <a:avLst/>
          </a:prstGeom>
          <a:solidFill>
            <a:srgbClr val="00A65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FFFFFF"/>
                </a:solidFill>
                <a:effectLst/>
                <a:uLnTx/>
                <a:uFillTx/>
                <a:latin typeface="Segoe UI"/>
                <a:ea typeface="+mn-ea"/>
                <a:cs typeface="+mn-cs"/>
              </a:rPr>
              <a:t>מחלקות העירייה</a:t>
            </a:r>
          </a:p>
        </p:txBody>
      </p:sp>
      <p:sp>
        <p:nvSpPr>
          <p:cNvPr id="31" name="אליפסה 23">
            <a:extLst>
              <a:ext uri="{FF2B5EF4-FFF2-40B4-BE49-F238E27FC236}">
                <a16:creationId xmlns:a16="http://schemas.microsoft.com/office/drawing/2014/main" id="{86649824-F63E-4494-BABC-059A31481C79}"/>
              </a:ext>
            </a:extLst>
          </p:cNvPr>
          <p:cNvSpPr/>
          <p:nvPr/>
        </p:nvSpPr>
        <p:spPr>
          <a:xfrm>
            <a:off x="5301606" y="3279798"/>
            <a:ext cx="1052105" cy="1052105"/>
          </a:xfrm>
          <a:prstGeom prst="ellipse">
            <a:avLst/>
          </a:prstGeom>
          <a:solidFill>
            <a:srgbClr val="00A65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FFFFFF"/>
                </a:solidFill>
                <a:effectLst/>
                <a:uLnTx/>
                <a:uFillTx/>
                <a:latin typeface="Segoe UI"/>
                <a:ea typeface="+mn-ea"/>
                <a:cs typeface="+mn-cs"/>
              </a:rPr>
              <a:t>מחלקת הנדסה</a:t>
            </a:r>
          </a:p>
        </p:txBody>
      </p:sp>
      <p:sp>
        <p:nvSpPr>
          <p:cNvPr id="32" name="אליפסה 26">
            <a:extLst>
              <a:ext uri="{FF2B5EF4-FFF2-40B4-BE49-F238E27FC236}">
                <a16:creationId xmlns:a16="http://schemas.microsoft.com/office/drawing/2014/main" id="{42167F7F-5643-4800-866A-155B49ED5D7A}"/>
              </a:ext>
            </a:extLst>
          </p:cNvPr>
          <p:cNvSpPr/>
          <p:nvPr/>
        </p:nvSpPr>
        <p:spPr>
          <a:xfrm>
            <a:off x="4972661" y="3291512"/>
            <a:ext cx="1052105" cy="1052105"/>
          </a:xfrm>
          <a:prstGeom prst="ellipse">
            <a:avLst/>
          </a:prstGeom>
          <a:solidFill>
            <a:srgbClr val="00A65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FFFFFF"/>
                </a:solidFill>
                <a:effectLst/>
                <a:uLnTx/>
                <a:uFillTx/>
                <a:latin typeface="Segoe UI"/>
                <a:ea typeface="+mn-ea"/>
                <a:cs typeface="+mn-cs"/>
              </a:rPr>
              <a:t>חברת חוף בת-ים ליזמות ופיתוח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4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33" name="אליפסה 25">
            <a:extLst>
              <a:ext uri="{FF2B5EF4-FFF2-40B4-BE49-F238E27FC236}">
                <a16:creationId xmlns:a16="http://schemas.microsoft.com/office/drawing/2014/main" id="{C38CA62C-438C-45C7-B153-C7B5D0B733BA}"/>
              </a:ext>
            </a:extLst>
          </p:cNvPr>
          <p:cNvSpPr/>
          <p:nvPr/>
        </p:nvSpPr>
        <p:spPr>
          <a:xfrm>
            <a:off x="5109802" y="3310718"/>
            <a:ext cx="1052105" cy="1052105"/>
          </a:xfrm>
          <a:prstGeom prst="ellipse">
            <a:avLst/>
          </a:prstGeom>
          <a:solidFill>
            <a:srgbClr val="00A65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srgbClr val="FFFFFF"/>
                </a:solidFill>
                <a:effectLst/>
                <a:uLnTx/>
                <a:uFillTx/>
                <a:latin typeface="Segoe UI"/>
                <a:ea typeface="+mn-ea"/>
                <a:cs typeface="+mn-cs"/>
              </a:rPr>
              <a:t>הרשות להתחדשות עירונית</a:t>
            </a:r>
          </a:p>
        </p:txBody>
      </p:sp>
      <p:sp>
        <p:nvSpPr>
          <p:cNvPr id="34" name="אליפסה 7">
            <a:extLst>
              <a:ext uri="{FF2B5EF4-FFF2-40B4-BE49-F238E27FC236}">
                <a16:creationId xmlns:a16="http://schemas.microsoft.com/office/drawing/2014/main" id="{9D34E0C7-0DEA-4922-BF42-9B8D5684E96C}"/>
              </a:ext>
            </a:extLst>
          </p:cNvPr>
          <p:cNvSpPr/>
          <p:nvPr/>
        </p:nvSpPr>
        <p:spPr>
          <a:xfrm>
            <a:off x="4805521" y="2661929"/>
            <a:ext cx="1926306" cy="2013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5" name="אליפסה 1">
            <a:extLst>
              <a:ext uri="{FF2B5EF4-FFF2-40B4-BE49-F238E27FC236}">
                <a16:creationId xmlns:a16="http://schemas.microsoft.com/office/drawing/2014/main" id="{7C2FF5DC-710A-4809-8E53-C5CA5FA206D2}"/>
              </a:ext>
            </a:extLst>
          </p:cNvPr>
          <p:cNvSpPr/>
          <p:nvPr/>
        </p:nvSpPr>
        <p:spPr>
          <a:xfrm>
            <a:off x="4261137" y="2249026"/>
            <a:ext cx="3466431" cy="3466431"/>
          </a:xfrm>
          <a:prstGeom prst="ellipse">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accent1">
                    <a:lumMod val="50000"/>
                  </a:schemeClr>
                </a:solidFill>
                <a:effectLst/>
                <a:uLnTx/>
                <a:uFillTx/>
                <a:latin typeface="Segoe UI"/>
                <a:cs typeface="BN Barak" pitchFamily="2" charset="-79"/>
              </a:rPr>
              <a:t>מנהלת התחדשות עירונית </a:t>
            </a:r>
            <a:r>
              <a:rPr lang="he-IL" sz="2400" b="1" dirty="0">
                <a:solidFill>
                  <a:schemeClr val="accent1">
                    <a:lumMod val="50000"/>
                  </a:schemeClr>
                </a:solidFill>
                <a:latin typeface="Segoe UI"/>
                <a:cs typeface="BN Barak" pitchFamily="2" charset="-79"/>
              </a:rPr>
              <a:t>קריית אונו</a:t>
            </a:r>
            <a:endParaRPr kumimoji="0" lang="he-IL" sz="2400" b="1" i="0" u="none" strike="noStrike" kern="1200" cap="none" spc="0" normalizeH="0" baseline="0" noProof="0" dirty="0">
              <a:ln>
                <a:noFill/>
              </a:ln>
              <a:solidFill>
                <a:schemeClr val="accent1">
                  <a:lumMod val="50000"/>
                </a:schemeClr>
              </a:solidFill>
              <a:effectLst/>
              <a:uLnTx/>
              <a:uFillTx/>
              <a:latin typeface="Segoe UI"/>
              <a:cs typeface="BN Barak" pitchFamily="2" charset="-79"/>
            </a:endParaRPr>
          </a:p>
        </p:txBody>
      </p:sp>
      <p:sp>
        <p:nvSpPr>
          <p:cNvPr id="5" name="Isosceles Triangle 4">
            <a:extLst>
              <a:ext uri="{FF2B5EF4-FFF2-40B4-BE49-F238E27FC236}">
                <a16:creationId xmlns:a16="http://schemas.microsoft.com/office/drawing/2014/main" id="{47A12A8F-5DCA-4F6F-B3DE-9045C13A6992}"/>
              </a:ext>
            </a:extLst>
          </p:cNvPr>
          <p:cNvSpPr/>
          <p:nvPr/>
        </p:nvSpPr>
        <p:spPr>
          <a:xfrm>
            <a:off x="3773666" y="1620992"/>
            <a:ext cx="4441371" cy="3788493"/>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36" name="קבוצה 5">
            <a:extLst>
              <a:ext uri="{FF2B5EF4-FFF2-40B4-BE49-F238E27FC236}">
                <a16:creationId xmlns:a16="http://schemas.microsoft.com/office/drawing/2014/main" id="{28CF1E07-306A-4DA9-8E1A-973AC4A3DCD0}"/>
              </a:ext>
            </a:extLst>
          </p:cNvPr>
          <p:cNvGrpSpPr/>
          <p:nvPr/>
        </p:nvGrpSpPr>
        <p:grpSpPr>
          <a:xfrm>
            <a:off x="7015196" y="4691393"/>
            <a:ext cx="1383826" cy="1288313"/>
            <a:chOff x="8065268" y="814606"/>
            <a:chExt cx="2389603" cy="2389603"/>
          </a:xfrm>
          <a:solidFill>
            <a:srgbClr val="00B0DB"/>
          </a:solidFill>
        </p:grpSpPr>
        <p:sp>
          <p:nvSpPr>
            <p:cNvPr id="37" name="אליפסה 21">
              <a:extLst>
                <a:ext uri="{FF2B5EF4-FFF2-40B4-BE49-F238E27FC236}">
                  <a16:creationId xmlns:a16="http://schemas.microsoft.com/office/drawing/2014/main" id="{B0397071-D52D-4F53-A09B-D04645E1C553}"/>
                </a:ext>
              </a:extLst>
            </p:cNvPr>
            <p:cNvSpPr/>
            <p:nvPr/>
          </p:nvSpPr>
          <p:spPr>
            <a:xfrm>
              <a:off x="8065268" y="814606"/>
              <a:ext cx="2389603" cy="2389603"/>
            </a:xfrm>
            <a:prstGeom prst="ellipse">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rgbClr val="FFFFFF"/>
                </a:solidFill>
                <a:effectLst/>
                <a:uLnTx/>
                <a:uFillTx/>
                <a:latin typeface="Segoe UI"/>
                <a:ea typeface="+mn-ea"/>
                <a:cs typeface="BN Barak" pitchFamily="2" charset="-79"/>
              </a:endParaRPr>
            </a:p>
          </p:txBody>
        </p:sp>
        <p:graphicFrame>
          <p:nvGraphicFramePr>
            <p:cNvPr id="38" name="אובייקט 13">
              <a:extLst>
                <a:ext uri="{FF2B5EF4-FFF2-40B4-BE49-F238E27FC236}">
                  <a16:creationId xmlns:a16="http://schemas.microsoft.com/office/drawing/2014/main" id="{761EF95E-EC75-40DF-A723-1F493362A480}"/>
                </a:ext>
              </a:extLst>
            </p:cNvPr>
            <p:cNvGraphicFramePr>
              <a:graphicFrameLocks noChangeAspect="1"/>
            </p:cNvGraphicFramePr>
            <p:nvPr>
              <p:extLst>
                <p:ext uri="{D42A27DB-BD31-4B8C-83A1-F6EECF244321}">
                  <p14:modId xmlns:p14="http://schemas.microsoft.com/office/powerpoint/2010/main" val="1322806137"/>
                </p:ext>
              </p:extLst>
            </p:nvPr>
          </p:nvGraphicFramePr>
          <p:xfrm>
            <a:off x="8807716" y="1121744"/>
            <a:ext cx="961978" cy="912037"/>
          </p:xfrm>
          <a:graphic>
            <a:graphicData uri="http://schemas.openxmlformats.org/presentationml/2006/ole">
              <mc:AlternateContent xmlns:mc="http://schemas.openxmlformats.org/markup-compatibility/2006">
                <mc:Choice xmlns:v="urn:schemas-microsoft-com:vml" Requires="v">
                  <p:oleObj name="Picture" r:id="rId4" imgW="1743607" imgH="1652159" progId="PhotoDraw.Document.2">
                    <p:embed/>
                  </p:oleObj>
                </mc:Choice>
                <mc:Fallback>
                  <p:oleObj name="Picture" r:id="rId4" imgW="1743607" imgH="1652159" progId="PhotoDraw.Document.2">
                    <p:embed/>
                    <p:pic>
                      <p:nvPicPr>
                        <p:cNvPr id="14" name="אובייקט 13"/>
                        <p:cNvPicPr/>
                        <p:nvPr/>
                      </p:nvPicPr>
                      <p:blipFill>
                        <a:blip r:embed="rId5"/>
                        <a:stretch>
                          <a:fillRect/>
                        </a:stretch>
                      </p:blipFill>
                      <p:spPr>
                        <a:xfrm>
                          <a:off x="8807716" y="1121744"/>
                          <a:ext cx="961978" cy="912037"/>
                        </a:xfrm>
                        <a:prstGeom prst="rect">
                          <a:avLst/>
                        </a:prstGeom>
                      </p:spPr>
                    </p:pic>
                  </p:oleObj>
                </mc:Fallback>
              </mc:AlternateContent>
            </a:graphicData>
          </a:graphic>
        </p:graphicFrame>
        <p:sp>
          <p:nvSpPr>
            <p:cNvPr id="39" name="מלבן 2">
              <a:extLst>
                <a:ext uri="{FF2B5EF4-FFF2-40B4-BE49-F238E27FC236}">
                  <a16:creationId xmlns:a16="http://schemas.microsoft.com/office/drawing/2014/main" id="{677B7A83-2996-43B2-9DA9-207042301F40}"/>
                </a:ext>
              </a:extLst>
            </p:cNvPr>
            <p:cNvSpPr/>
            <p:nvPr/>
          </p:nvSpPr>
          <p:spPr>
            <a:xfrm>
              <a:off x="8230705" y="1885530"/>
              <a:ext cx="1974197" cy="856311"/>
            </a:xfrm>
            <a:prstGeom prst="rect">
              <a:avLst/>
            </a:prstGeom>
            <a:grp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FFFFFF"/>
                  </a:solidFill>
                  <a:effectLst/>
                  <a:uLnTx/>
                  <a:uFillTx/>
                  <a:latin typeface="Segoe UI"/>
                  <a:ea typeface="+mn-ea"/>
                  <a:cs typeface="BN Barak" pitchFamily="2" charset="-79"/>
                </a:rPr>
                <a:t>תושבים</a:t>
              </a:r>
            </a:p>
          </p:txBody>
        </p:sp>
      </p:grpSp>
      <p:grpSp>
        <p:nvGrpSpPr>
          <p:cNvPr id="40" name="קבוצה 3">
            <a:extLst>
              <a:ext uri="{FF2B5EF4-FFF2-40B4-BE49-F238E27FC236}">
                <a16:creationId xmlns:a16="http://schemas.microsoft.com/office/drawing/2014/main" id="{D65527A9-ED8F-458D-BF3C-1814503F0882}"/>
              </a:ext>
            </a:extLst>
          </p:cNvPr>
          <p:cNvGrpSpPr/>
          <p:nvPr/>
        </p:nvGrpSpPr>
        <p:grpSpPr>
          <a:xfrm>
            <a:off x="3462001" y="4677865"/>
            <a:ext cx="1390405" cy="1315369"/>
            <a:chOff x="8114517" y="3538834"/>
            <a:chExt cx="2402962" cy="2389603"/>
          </a:xfrm>
          <a:solidFill>
            <a:srgbClr val="00A651"/>
          </a:solidFill>
        </p:grpSpPr>
        <p:sp>
          <p:nvSpPr>
            <p:cNvPr id="41" name="אליפסה 20">
              <a:extLst>
                <a:ext uri="{FF2B5EF4-FFF2-40B4-BE49-F238E27FC236}">
                  <a16:creationId xmlns:a16="http://schemas.microsoft.com/office/drawing/2014/main" id="{C4D4B150-5721-4876-B8A0-EF79297BDD17}"/>
                </a:ext>
              </a:extLst>
            </p:cNvPr>
            <p:cNvSpPr/>
            <p:nvPr/>
          </p:nvSpPr>
          <p:spPr>
            <a:xfrm>
              <a:off x="8114517" y="3538834"/>
              <a:ext cx="2402962" cy="2389603"/>
            </a:xfrm>
            <a:prstGeom prst="ellipse">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rgbClr val="FFFFFF"/>
                </a:solidFill>
                <a:effectLst/>
                <a:uLnTx/>
                <a:uFillTx/>
                <a:latin typeface="Segoe UI"/>
                <a:ea typeface="+mn-ea"/>
                <a:cs typeface="BN Barak" pitchFamily="2" charset="-79"/>
              </a:endParaRPr>
            </a:p>
          </p:txBody>
        </p:sp>
        <p:graphicFrame>
          <p:nvGraphicFramePr>
            <p:cNvPr id="42" name="אובייקט 12">
              <a:extLst>
                <a:ext uri="{FF2B5EF4-FFF2-40B4-BE49-F238E27FC236}">
                  <a16:creationId xmlns:a16="http://schemas.microsoft.com/office/drawing/2014/main" id="{2C2941D3-B8B9-48E1-B2A9-D0152773D0B7}"/>
                </a:ext>
              </a:extLst>
            </p:cNvPr>
            <p:cNvGraphicFramePr>
              <a:graphicFrameLocks noChangeAspect="1"/>
            </p:cNvGraphicFramePr>
            <p:nvPr>
              <p:extLst>
                <p:ext uri="{D42A27DB-BD31-4B8C-83A1-F6EECF244321}">
                  <p14:modId xmlns:p14="http://schemas.microsoft.com/office/powerpoint/2010/main" val="1992402234"/>
                </p:ext>
              </p:extLst>
            </p:nvPr>
          </p:nvGraphicFramePr>
          <p:xfrm>
            <a:off x="8746673" y="3753787"/>
            <a:ext cx="1062754" cy="1114165"/>
          </p:xfrm>
          <a:graphic>
            <a:graphicData uri="http://schemas.openxmlformats.org/presentationml/2006/ole">
              <mc:AlternateContent xmlns:mc="http://schemas.openxmlformats.org/markup-compatibility/2006">
                <mc:Choice xmlns:v="urn:schemas-microsoft-com:vml" Requires="v">
                  <p:oleObj name="Picture" r:id="rId6" imgW="2395936" imgH="2511770" progId="PhotoDraw.Document.2">
                    <p:embed/>
                  </p:oleObj>
                </mc:Choice>
                <mc:Fallback>
                  <p:oleObj name="Picture" r:id="rId6" imgW="2395936" imgH="2511770" progId="PhotoDraw.Document.2">
                    <p:embed/>
                    <p:pic>
                      <p:nvPicPr>
                        <p:cNvPr id="13" name="אובייקט 12"/>
                        <p:cNvPicPr/>
                        <p:nvPr/>
                      </p:nvPicPr>
                      <p:blipFill>
                        <a:blip r:embed="rId7"/>
                        <a:stretch>
                          <a:fillRect/>
                        </a:stretch>
                      </p:blipFill>
                      <p:spPr>
                        <a:xfrm>
                          <a:off x="8746673" y="3753787"/>
                          <a:ext cx="1062754" cy="1114165"/>
                        </a:xfrm>
                        <a:prstGeom prst="rect">
                          <a:avLst/>
                        </a:prstGeom>
                      </p:spPr>
                    </p:pic>
                  </p:oleObj>
                </mc:Fallback>
              </mc:AlternateContent>
            </a:graphicData>
          </a:graphic>
        </p:graphicFrame>
        <p:sp>
          <p:nvSpPr>
            <p:cNvPr id="43" name="מלבן 22">
              <a:extLst>
                <a:ext uri="{FF2B5EF4-FFF2-40B4-BE49-F238E27FC236}">
                  <a16:creationId xmlns:a16="http://schemas.microsoft.com/office/drawing/2014/main" id="{65841EAE-F6B8-496B-92C3-6FF2112A5A96}"/>
                </a:ext>
              </a:extLst>
            </p:cNvPr>
            <p:cNvSpPr/>
            <p:nvPr/>
          </p:nvSpPr>
          <p:spPr>
            <a:xfrm>
              <a:off x="8535309" y="4673194"/>
              <a:ext cx="1485481" cy="838697"/>
            </a:xfrm>
            <a:prstGeom prst="rect">
              <a:avLst/>
            </a:prstGeom>
            <a:grp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FFFFFF"/>
                  </a:solidFill>
                  <a:effectLst/>
                  <a:uLnTx/>
                  <a:uFillTx/>
                  <a:latin typeface="Segoe UI"/>
                  <a:ea typeface="+mn-ea"/>
                </a:rPr>
                <a:t>יזמים</a:t>
              </a:r>
            </a:p>
          </p:txBody>
        </p:sp>
      </p:grpSp>
      <p:grpSp>
        <p:nvGrpSpPr>
          <p:cNvPr id="48" name="קבוצה 6">
            <a:extLst>
              <a:ext uri="{FF2B5EF4-FFF2-40B4-BE49-F238E27FC236}">
                <a16:creationId xmlns:a16="http://schemas.microsoft.com/office/drawing/2014/main" id="{5E8DDD53-FDFA-471B-B776-BBD157395E79}"/>
              </a:ext>
            </a:extLst>
          </p:cNvPr>
          <p:cNvGrpSpPr/>
          <p:nvPr/>
        </p:nvGrpSpPr>
        <p:grpSpPr>
          <a:xfrm>
            <a:off x="5301606" y="1441964"/>
            <a:ext cx="1528268" cy="1528268"/>
            <a:chOff x="5186112" y="66345"/>
            <a:chExt cx="1987205" cy="1987205"/>
          </a:xfrm>
        </p:grpSpPr>
        <p:sp>
          <p:nvSpPr>
            <p:cNvPr id="49" name="אליפסה 32">
              <a:extLst>
                <a:ext uri="{FF2B5EF4-FFF2-40B4-BE49-F238E27FC236}">
                  <a16:creationId xmlns:a16="http://schemas.microsoft.com/office/drawing/2014/main" id="{7B2CE5BF-B299-4A83-BAEA-8FC87097FC6A}"/>
                </a:ext>
              </a:extLst>
            </p:cNvPr>
            <p:cNvSpPr/>
            <p:nvPr/>
          </p:nvSpPr>
          <p:spPr>
            <a:xfrm>
              <a:off x="5186112" y="66345"/>
              <a:ext cx="1987205" cy="1987205"/>
            </a:xfrm>
            <a:prstGeom prst="ellipse">
              <a:avLst/>
            </a:prstGeom>
            <a:solidFill>
              <a:schemeClr val="bg1"/>
            </a:solid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0" name="תמונה 4">
              <a:extLst>
                <a:ext uri="{FF2B5EF4-FFF2-40B4-BE49-F238E27FC236}">
                  <a16:creationId xmlns:a16="http://schemas.microsoft.com/office/drawing/2014/main" id="{8A0AF0DC-C3BC-4278-AE06-5103AA7AA8FF}"/>
                </a:ext>
              </a:extLst>
            </p:cNvPr>
            <p:cNvPicPr>
              <a:picLocks noChangeAspect="1"/>
            </p:cNvPicPr>
            <p:nvPr/>
          </p:nvPicPr>
          <p:blipFill>
            <a:blip r:embed="rId8"/>
            <a:stretch>
              <a:fillRect/>
            </a:stretch>
          </p:blipFill>
          <p:spPr>
            <a:xfrm>
              <a:off x="5474864" y="627688"/>
              <a:ext cx="1409700" cy="752475"/>
            </a:xfrm>
            <a:prstGeom prst="rect">
              <a:avLst/>
            </a:prstGeom>
          </p:spPr>
        </p:pic>
      </p:grpSp>
    </p:spTree>
    <p:extLst>
      <p:ext uri="{BB962C8B-B14F-4D97-AF65-F5344CB8AC3E}">
        <p14:creationId xmlns:p14="http://schemas.microsoft.com/office/powerpoint/2010/main" val="288615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BC0B393-02A6-4D8F-8A9C-69E7C134458D}"/>
              </a:ext>
            </a:extLst>
          </p:cNvPr>
          <p:cNvGrpSpPr/>
          <p:nvPr/>
        </p:nvGrpSpPr>
        <p:grpSpPr>
          <a:xfrm>
            <a:off x="-496299" y="-325658"/>
            <a:ext cx="12688299" cy="7183658"/>
            <a:chOff x="-496299" y="-325658"/>
            <a:chExt cx="12688299" cy="7183658"/>
          </a:xfrm>
        </p:grpSpPr>
        <p:pic>
          <p:nvPicPr>
            <p:cNvPr id="17" name="Picture 16" descr="A large city with tall buildings in the background&#10;&#10;Description automatically generated">
              <a:extLst>
                <a:ext uri="{FF2B5EF4-FFF2-40B4-BE49-F238E27FC236}">
                  <a16:creationId xmlns:a16="http://schemas.microsoft.com/office/drawing/2014/main" id="{8A176A62-BB4A-4536-A06B-14E75F0F0DDE}"/>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EC608EB6-B294-47F0-A08C-B586439EDC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sp>
          <p:nvSpPr>
            <p:cNvPr id="19" name="Rectangle 18">
              <a:extLst>
                <a:ext uri="{FF2B5EF4-FFF2-40B4-BE49-F238E27FC236}">
                  <a16:creationId xmlns:a16="http://schemas.microsoft.com/office/drawing/2014/main" id="{9254508D-4467-4FD9-90E8-86AA7DC4B380}"/>
                </a:ext>
              </a:extLst>
            </p:cNvPr>
            <p:cNvSpPr/>
            <p:nvPr/>
          </p:nvSpPr>
          <p:spPr>
            <a:xfrm>
              <a:off x="1304730" y="1978090"/>
              <a:ext cx="9582539" cy="4469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16" name="Rectangle 15">
            <a:extLst>
              <a:ext uri="{FF2B5EF4-FFF2-40B4-BE49-F238E27FC236}">
                <a16:creationId xmlns:a16="http://schemas.microsoft.com/office/drawing/2014/main" id="{6B1403E5-F7FD-4342-80B6-6CFCF44F4070}"/>
              </a:ext>
            </a:extLst>
          </p:cNvPr>
          <p:cNvSpPr/>
          <p:nvPr/>
        </p:nvSpPr>
        <p:spPr>
          <a:xfrm>
            <a:off x="8195637" y="683997"/>
            <a:ext cx="2759089" cy="707886"/>
          </a:xfrm>
          <a:prstGeom prst="rect">
            <a:avLst/>
          </a:prstGeom>
          <a:noFill/>
        </p:spPr>
        <p:txBody>
          <a:bodyPr wrap="none" lIns="91440" tIns="45720" rIns="91440" bIns="45720">
            <a:spAutoFit/>
          </a:bodyPr>
          <a:lstStyle/>
          <a:p>
            <a:pPr algn="r" rtl="1">
              <a:spcBef>
                <a:spcPts val="1275"/>
              </a:spcBef>
              <a:spcAft>
                <a:spcPts val="0"/>
              </a:spcAft>
            </a:pPr>
            <a:r>
              <a:rPr lang="he-IL" sz="4000" dirty="0">
                <a:ln w="0"/>
                <a:solidFill>
                  <a:srgbClr val="002060"/>
                </a:solidFill>
                <a:effectLst>
                  <a:outerShdw blurRad="38100" dist="25400" dir="5400000" algn="ctr" rotWithShape="0">
                    <a:srgbClr val="6E747A">
                      <a:alpha val="43000"/>
                    </a:srgbClr>
                  </a:outerShdw>
                </a:effectLst>
              </a:rPr>
              <a:t>חזון המנהלת</a:t>
            </a:r>
            <a:endParaRPr lang="en-US" sz="4000" dirty="0">
              <a:ln w="0"/>
              <a:solidFill>
                <a:srgbClr val="002060"/>
              </a:solidFill>
              <a:effectLst>
                <a:outerShdw blurRad="38100" dist="25400" dir="5400000" algn="ctr" rotWithShape="0">
                  <a:srgbClr val="6E747A">
                    <a:alpha val="43000"/>
                  </a:srgbClr>
                </a:outerShdw>
              </a:effectLst>
            </a:endParaRPr>
          </a:p>
        </p:txBody>
      </p:sp>
      <p:grpSp>
        <p:nvGrpSpPr>
          <p:cNvPr id="45" name="קבוצה 5">
            <a:extLst>
              <a:ext uri="{FF2B5EF4-FFF2-40B4-BE49-F238E27FC236}">
                <a16:creationId xmlns:a16="http://schemas.microsoft.com/office/drawing/2014/main" id="{6D85CEDD-37D3-44A5-82DA-CD8933074BD0}"/>
              </a:ext>
            </a:extLst>
          </p:cNvPr>
          <p:cNvGrpSpPr/>
          <p:nvPr/>
        </p:nvGrpSpPr>
        <p:grpSpPr>
          <a:xfrm>
            <a:off x="4646654" y="448571"/>
            <a:ext cx="1274844" cy="1274844"/>
            <a:chOff x="5179569" y="1191001"/>
            <a:chExt cx="1987205" cy="1987205"/>
          </a:xfrm>
        </p:grpSpPr>
        <p:sp>
          <p:nvSpPr>
            <p:cNvPr id="46" name="אליפסה 1">
              <a:extLst>
                <a:ext uri="{FF2B5EF4-FFF2-40B4-BE49-F238E27FC236}">
                  <a16:creationId xmlns:a16="http://schemas.microsoft.com/office/drawing/2014/main" id="{F0281783-D891-479B-821D-D0A60F22A352}"/>
                </a:ext>
              </a:extLst>
            </p:cNvPr>
            <p:cNvSpPr/>
            <p:nvPr/>
          </p:nvSpPr>
          <p:spPr>
            <a:xfrm>
              <a:off x="5179569" y="1191001"/>
              <a:ext cx="1987205" cy="1987205"/>
            </a:xfrm>
            <a:prstGeom prst="ellipse">
              <a:avLst/>
            </a:prstGeom>
            <a:solidFill>
              <a:schemeClr val="bg1"/>
            </a:solid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7" name="תמונה 18">
              <a:extLst>
                <a:ext uri="{FF2B5EF4-FFF2-40B4-BE49-F238E27FC236}">
                  <a16:creationId xmlns:a16="http://schemas.microsoft.com/office/drawing/2014/main" id="{BBA97669-984D-4CBA-86EC-A8937865DDFE}"/>
                </a:ext>
              </a:extLst>
            </p:cNvPr>
            <p:cNvPicPr>
              <a:picLocks noChangeAspect="1"/>
            </p:cNvPicPr>
            <p:nvPr/>
          </p:nvPicPr>
          <p:blipFill>
            <a:blip r:embed="rId4"/>
            <a:stretch>
              <a:fillRect/>
            </a:stretch>
          </p:blipFill>
          <p:spPr>
            <a:xfrm>
              <a:off x="5451364" y="1702457"/>
              <a:ext cx="1443614" cy="949114"/>
            </a:xfrm>
            <a:prstGeom prst="rect">
              <a:avLst/>
            </a:prstGeom>
          </p:spPr>
        </p:pic>
      </p:grpSp>
      <p:sp>
        <p:nvSpPr>
          <p:cNvPr id="57" name="אליפסה 1">
            <a:extLst>
              <a:ext uri="{FF2B5EF4-FFF2-40B4-BE49-F238E27FC236}">
                <a16:creationId xmlns:a16="http://schemas.microsoft.com/office/drawing/2014/main" id="{DB6B0845-D304-47B3-875F-7AF806AC7405}"/>
              </a:ext>
            </a:extLst>
          </p:cNvPr>
          <p:cNvSpPr/>
          <p:nvPr/>
        </p:nvSpPr>
        <p:spPr>
          <a:xfrm>
            <a:off x="6685369" y="448571"/>
            <a:ext cx="1274844" cy="1274844"/>
          </a:xfrm>
          <a:prstGeom prst="ellipse">
            <a:avLst/>
          </a:prstGeom>
          <a:solidFill>
            <a:srgbClr val="00A651"/>
          </a:solidFill>
          <a:ln w="6032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59" name="אובייקט 12">
            <a:extLst>
              <a:ext uri="{FF2B5EF4-FFF2-40B4-BE49-F238E27FC236}">
                <a16:creationId xmlns:a16="http://schemas.microsoft.com/office/drawing/2014/main" id="{8E677FD6-B148-4A8D-B2FD-E6F0114942F4}"/>
              </a:ext>
            </a:extLst>
          </p:cNvPr>
          <p:cNvGraphicFramePr>
            <a:graphicFrameLocks noChangeAspect="1"/>
          </p:cNvGraphicFramePr>
          <p:nvPr>
            <p:extLst>
              <p:ext uri="{D42A27DB-BD31-4B8C-83A1-F6EECF244321}">
                <p14:modId xmlns:p14="http://schemas.microsoft.com/office/powerpoint/2010/main" val="2274314914"/>
              </p:ext>
            </p:extLst>
          </p:nvPr>
        </p:nvGraphicFramePr>
        <p:xfrm>
          <a:off x="6823173" y="491936"/>
          <a:ext cx="1151661" cy="1149236"/>
        </p:xfrm>
        <a:graphic>
          <a:graphicData uri="http://schemas.openxmlformats.org/presentationml/2006/ole">
            <mc:AlternateContent xmlns:mc="http://schemas.openxmlformats.org/markup-compatibility/2006">
              <mc:Choice xmlns:v="urn:schemas-microsoft-com:vml" Requires="v">
                <p:oleObj name="Picture" r:id="rId5" imgW="2395936" imgH="2511770" progId="PhotoDraw.Document.2">
                  <p:embed/>
                </p:oleObj>
              </mc:Choice>
              <mc:Fallback>
                <p:oleObj name="Picture" r:id="rId5" imgW="2395936" imgH="2511770" progId="PhotoDraw.Document.2">
                  <p:embed/>
                  <p:pic>
                    <p:nvPicPr>
                      <p:cNvPr id="53" name="אובייקט 12">
                        <a:extLst>
                          <a:ext uri="{FF2B5EF4-FFF2-40B4-BE49-F238E27FC236}">
                            <a16:creationId xmlns:a16="http://schemas.microsoft.com/office/drawing/2014/main" id="{E05549F1-DFF0-44AD-BDD8-F937D58C3F48}"/>
                          </a:ext>
                        </a:extLst>
                      </p:cNvPr>
                      <p:cNvPicPr/>
                      <p:nvPr/>
                    </p:nvPicPr>
                    <p:blipFill>
                      <a:blip r:embed="rId6"/>
                      <a:stretch>
                        <a:fillRect/>
                      </a:stretch>
                    </p:blipFill>
                    <p:spPr>
                      <a:xfrm>
                        <a:off x="6823173" y="491936"/>
                        <a:ext cx="1151661" cy="1149236"/>
                      </a:xfrm>
                      <a:prstGeom prst="rect">
                        <a:avLst/>
                      </a:prstGeom>
                    </p:spPr>
                  </p:pic>
                </p:oleObj>
              </mc:Fallback>
            </mc:AlternateContent>
          </a:graphicData>
        </a:graphic>
      </p:graphicFrame>
      <p:sp>
        <p:nvSpPr>
          <p:cNvPr id="60" name="אליפסה 1">
            <a:extLst>
              <a:ext uri="{FF2B5EF4-FFF2-40B4-BE49-F238E27FC236}">
                <a16:creationId xmlns:a16="http://schemas.microsoft.com/office/drawing/2014/main" id="{9222EDEC-E56B-4CC4-992D-9E57C73171AD}"/>
              </a:ext>
            </a:extLst>
          </p:cNvPr>
          <p:cNvSpPr/>
          <p:nvPr/>
        </p:nvSpPr>
        <p:spPr>
          <a:xfrm>
            <a:off x="2607939" y="448571"/>
            <a:ext cx="1274844" cy="1274844"/>
          </a:xfrm>
          <a:prstGeom prst="ellipse">
            <a:avLst/>
          </a:prstGeom>
          <a:solidFill>
            <a:srgbClr val="00B0DB"/>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61" name="אובייקט 13">
            <a:extLst>
              <a:ext uri="{FF2B5EF4-FFF2-40B4-BE49-F238E27FC236}">
                <a16:creationId xmlns:a16="http://schemas.microsoft.com/office/drawing/2014/main" id="{06A6BA9C-98D5-4272-8C24-4E5F70F21289}"/>
              </a:ext>
            </a:extLst>
          </p:cNvPr>
          <p:cNvGraphicFramePr>
            <a:graphicFrameLocks noChangeAspect="1"/>
          </p:cNvGraphicFramePr>
          <p:nvPr>
            <p:extLst>
              <p:ext uri="{D42A27DB-BD31-4B8C-83A1-F6EECF244321}">
                <p14:modId xmlns:p14="http://schemas.microsoft.com/office/powerpoint/2010/main" val="1232803068"/>
              </p:ext>
            </p:extLst>
          </p:nvPr>
        </p:nvGraphicFramePr>
        <p:xfrm>
          <a:off x="2776590" y="584106"/>
          <a:ext cx="999559" cy="882259"/>
        </p:xfrm>
        <a:graphic>
          <a:graphicData uri="http://schemas.openxmlformats.org/presentationml/2006/ole">
            <mc:AlternateContent xmlns:mc="http://schemas.openxmlformats.org/markup-compatibility/2006">
              <mc:Choice xmlns:v="urn:schemas-microsoft-com:vml" Requires="v">
                <p:oleObj name="Picture" r:id="rId7" imgW="1743607" imgH="1652159" progId="PhotoDraw.Document.2">
                  <p:embed/>
                </p:oleObj>
              </mc:Choice>
              <mc:Fallback>
                <p:oleObj name="Picture" r:id="rId7" imgW="1743607" imgH="1652159" progId="PhotoDraw.Document.2">
                  <p:embed/>
                  <p:pic>
                    <p:nvPicPr>
                      <p:cNvPr id="38" name="אובייקט 13">
                        <a:extLst>
                          <a:ext uri="{FF2B5EF4-FFF2-40B4-BE49-F238E27FC236}">
                            <a16:creationId xmlns:a16="http://schemas.microsoft.com/office/drawing/2014/main" id="{761EF95E-EC75-40DF-A723-1F493362A480}"/>
                          </a:ext>
                        </a:extLst>
                      </p:cNvPr>
                      <p:cNvPicPr/>
                      <p:nvPr/>
                    </p:nvPicPr>
                    <p:blipFill>
                      <a:blip r:embed="rId8"/>
                      <a:stretch>
                        <a:fillRect/>
                      </a:stretch>
                    </p:blipFill>
                    <p:spPr>
                      <a:xfrm>
                        <a:off x="2776590" y="584106"/>
                        <a:ext cx="999559" cy="882259"/>
                      </a:xfrm>
                      <a:prstGeom prst="rect">
                        <a:avLst/>
                      </a:prstGeom>
                    </p:spPr>
                  </p:pic>
                </p:oleObj>
              </mc:Fallback>
            </mc:AlternateContent>
          </a:graphicData>
        </a:graphic>
      </p:graphicFrame>
      <p:sp>
        <p:nvSpPr>
          <p:cNvPr id="62" name="מלבן 15">
            <a:extLst>
              <a:ext uri="{FF2B5EF4-FFF2-40B4-BE49-F238E27FC236}">
                <a16:creationId xmlns:a16="http://schemas.microsoft.com/office/drawing/2014/main" id="{B3D992C2-B299-4A08-8B60-061768735773}"/>
              </a:ext>
            </a:extLst>
          </p:cNvPr>
          <p:cNvSpPr/>
          <p:nvPr/>
        </p:nvSpPr>
        <p:spPr>
          <a:xfrm>
            <a:off x="2168358" y="2574917"/>
            <a:ext cx="8579357" cy="304698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solidFill>
                  <a:schemeClr val="accent1">
                    <a:lumMod val="50000"/>
                  </a:schemeClr>
                </a:solidFill>
              </a:rPr>
              <a:t>המנהלת תפעל למען קידום והאצת תהליכי התחדשות עירונית</a:t>
            </a:r>
          </a:p>
          <a:p>
            <a:pPr lvl="0" algn="r" defTabSz="914400" rtl="1">
              <a:defRPr/>
            </a:pPr>
            <a:r>
              <a:rPr lang="he-IL" sz="2400" dirty="0">
                <a:solidFill>
                  <a:schemeClr val="accent1">
                    <a:lumMod val="50000"/>
                  </a:schemeClr>
                </a:solidFill>
              </a:rPr>
              <a:t>באופן מוצלח ומיטיב עבור</a:t>
            </a:r>
            <a:r>
              <a:rPr lang="en-US" sz="2400" dirty="0">
                <a:solidFill>
                  <a:schemeClr val="accent1">
                    <a:lumMod val="50000"/>
                  </a:schemeClr>
                </a:solidFill>
              </a:rPr>
              <a:t> </a:t>
            </a:r>
            <a:r>
              <a:rPr lang="he-IL" sz="2400" dirty="0">
                <a:solidFill>
                  <a:schemeClr val="accent1">
                    <a:lumMod val="50000"/>
                  </a:schemeClr>
                </a:solidFill>
              </a:rPr>
              <a:t>תושבי העיר קריית אונו.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2400" dirty="0">
              <a:solidFill>
                <a:schemeClr val="accent1">
                  <a:lumMod val="50000"/>
                </a:schemeClr>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solidFill>
                  <a:schemeClr val="accent1">
                    <a:lumMod val="50000"/>
                  </a:schemeClr>
                </a:solidFill>
              </a:rPr>
              <a:t>המנהלת תפעל כגורם מחבר ומתכלל בין ההיבטים התכנוניים, הכלכליים והחברתיים</a:t>
            </a:r>
            <a:r>
              <a:rPr lang="en-US" sz="2400" dirty="0">
                <a:solidFill>
                  <a:schemeClr val="accent1">
                    <a:lumMod val="50000"/>
                  </a:schemeClr>
                </a:solidFill>
              </a:rPr>
              <a:t> </a:t>
            </a:r>
            <a:r>
              <a:rPr lang="he-IL" sz="2400" dirty="0">
                <a:solidFill>
                  <a:schemeClr val="accent1">
                    <a:lumMod val="50000"/>
                  </a:schemeClr>
                </a:solidFill>
              </a:rPr>
              <a:t> של ההתחדשות העירונית.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2400" dirty="0">
              <a:solidFill>
                <a:schemeClr val="accent1">
                  <a:lumMod val="50000"/>
                </a:schemeClr>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solidFill>
                  <a:schemeClr val="accent1">
                    <a:lumMod val="50000"/>
                  </a:schemeClr>
                </a:solidFill>
              </a:rPr>
              <a:t>פרוייקטים של התחדשות עירונית הינם פרוייקטים חברתיים עם נופח נדל"ני</a:t>
            </a:r>
            <a:r>
              <a:rPr kumimoji="0" lang="he-IL" sz="2400" b="0" i="0" u="none" strike="noStrike" kern="1200" cap="none" spc="0" normalizeH="0" baseline="0" noProof="0" dirty="0">
                <a:ln>
                  <a:noFill/>
                </a:ln>
                <a:solidFill>
                  <a:srgbClr val="00A652"/>
                </a:solidFill>
                <a:effectLst/>
                <a:uLnTx/>
                <a:uFillTx/>
                <a:latin typeface="Segoe UI Light" panose="020B0502040204020203" pitchFamily="34" charset="0"/>
                <a:ea typeface="+mn-ea"/>
                <a:cs typeface="Segoe UI Light" panose="020B0502040204020203" pitchFamily="34" charset="0"/>
              </a:rPr>
              <a:t>.</a:t>
            </a:r>
          </a:p>
        </p:txBody>
      </p:sp>
    </p:spTree>
    <p:extLst>
      <p:ext uri="{BB962C8B-B14F-4D97-AF65-F5344CB8AC3E}">
        <p14:creationId xmlns:p14="http://schemas.microsoft.com/office/powerpoint/2010/main" val="305269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280FD7D-0641-4FB9-BDF5-BBFE8F6EA0DE}"/>
              </a:ext>
            </a:extLst>
          </p:cNvPr>
          <p:cNvGrpSpPr/>
          <p:nvPr/>
        </p:nvGrpSpPr>
        <p:grpSpPr>
          <a:xfrm>
            <a:off x="-496299" y="-325658"/>
            <a:ext cx="12688299" cy="7183658"/>
            <a:chOff x="-496299" y="-325658"/>
            <a:chExt cx="12688299" cy="7183658"/>
          </a:xfrm>
        </p:grpSpPr>
        <p:pic>
          <p:nvPicPr>
            <p:cNvPr id="16" name="Picture 15" descr="A large city with tall buildings in the background&#10;&#10;Description automatically generated">
              <a:extLst>
                <a:ext uri="{FF2B5EF4-FFF2-40B4-BE49-F238E27FC236}">
                  <a16:creationId xmlns:a16="http://schemas.microsoft.com/office/drawing/2014/main" id="{B2D02F04-17AC-4A1E-A495-9A3CD364A8E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A close up of a logo&#10;&#10;Description automatically generated">
              <a:extLst>
                <a:ext uri="{FF2B5EF4-FFF2-40B4-BE49-F238E27FC236}">
                  <a16:creationId xmlns:a16="http://schemas.microsoft.com/office/drawing/2014/main" id="{9B50AFD4-2E83-4C47-B3D1-3F9BAF26E9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sp>
          <p:nvSpPr>
            <p:cNvPr id="21" name="Rectangle 20">
              <a:extLst>
                <a:ext uri="{FF2B5EF4-FFF2-40B4-BE49-F238E27FC236}">
                  <a16:creationId xmlns:a16="http://schemas.microsoft.com/office/drawing/2014/main" id="{6CF40736-098E-435B-A6CA-9096BB897201}"/>
                </a:ext>
              </a:extLst>
            </p:cNvPr>
            <p:cNvSpPr/>
            <p:nvPr/>
          </p:nvSpPr>
          <p:spPr>
            <a:xfrm>
              <a:off x="1304730" y="1978090"/>
              <a:ext cx="9582539" cy="4469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4" name="Group 3">
            <a:extLst>
              <a:ext uri="{FF2B5EF4-FFF2-40B4-BE49-F238E27FC236}">
                <a16:creationId xmlns:a16="http://schemas.microsoft.com/office/drawing/2014/main" id="{92370B44-2F35-40A2-8EE1-85A7D2DCA95E}"/>
              </a:ext>
            </a:extLst>
          </p:cNvPr>
          <p:cNvGrpSpPr/>
          <p:nvPr/>
        </p:nvGrpSpPr>
        <p:grpSpPr>
          <a:xfrm>
            <a:off x="7594691" y="1555447"/>
            <a:ext cx="1171852" cy="1171853"/>
            <a:chOff x="5749462" y="546148"/>
            <a:chExt cx="1669436" cy="1669436"/>
          </a:xfrm>
        </p:grpSpPr>
        <p:sp>
          <p:nvSpPr>
            <p:cNvPr id="57" name="אליפסה 1">
              <a:extLst>
                <a:ext uri="{FF2B5EF4-FFF2-40B4-BE49-F238E27FC236}">
                  <a16:creationId xmlns:a16="http://schemas.microsoft.com/office/drawing/2014/main" id="{DB6B0845-D304-47B3-875F-7AF806AC7405}"/>
                </a:ext>
              </a:extLst>
            </p:cNvPr>
            <p:cNvSpPr/>
            <p:nvPr/>
          </p:nvSpPr>
          <p:spPr>
            <a:xfrm>
              <a:off x="5749462" y="546148"/>
              <a:ext cx="1669436" cy="1669436"/>
            </a:xfrm>
            <a:prstGeom prst="ellipse">
              <a:avLst/>
            </a:prstGeom>
            <a:solidFill>
              <a:srgbClr val="00A651"/>
            </a:solidFill>
            <a:ln w="6032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59" name="אובייקט 12">
              <a:extLst>
                <a:ext uri="{FF2B5EF4-FFF2-40B4-BE49-F238E27FC236}">
                  <a16:creationId xmlns:a16="http://schemas.microsoft.com/office/drawing/2014/main" id="{8E677FD6-B148-4A8D-B2FD-E6F0114942F4}"/>
                </a:ext>
              </a:extLst>
            </p:cNvPr>
            <p:cNvGraphicFramePr>
              <a:graphicFrameLocks noChangeAspect="1"/>
            </p:cNvGraphicFramePr>
            <p:nvPr>
              <p:extLst>
                <p:ext uri="{D42A27DB-BD31-4B8C-83A1-F6EECF244321}">
                  <p14:modId xmlns:p14="http://schemas.microsoft.com/office/powerpoint/2010/main" val="2796645678"/>
                </p:ext>
              </p:extLst>
            </p:nvPr>
          </p:nvGraphicFramePr>
          <p:xfrm>
            <a:off x="5968711" y="694171"/>
            <a:ext cx="1291869" cy="1289150"/>
          </p:xfrm>
          <a:graphic>
            <a:graphicData uri="http://schemas.openxmlformats.org/presentationml/2006/ole">
              <mc:AlternateContent xmlns:mc="http://schemas.openxmlformats.org/markup-compatibility/2006">
                <mc:Choice xmlns:v="urn:schemas-microsoft-com:vml" Requires="v">
                  <p:oleObj name="Picture" r:id="rId4" imgW="2395936" imgH="2511770" progId="PhotoDraw.Document.2">
                    <p:embed/>
                  </p:oleObj>
                </mc:Choice>
                <mc:Fallback>
                  <p:oleObj name="Picture" r:id="rId4" imgW="2395936" imgH="2511770" progId="PhotoDraw.Document.2">
                    <p:embed/>
                    <p:pic>
                      <p:nvPicPr>
                        <p:cNvPr id="59" name="אובייקט 12">
                          <a:extLst>
                            <a:ext uri="{FF2B5EF4-FFF2-40B4-BE49-F238E27FC236}">
                              <a16:creationId xmlns:a16="http://schemas.microsoft.com/office/drawing/2014/main" id="{8E677FD6-B148-4A8D-B2FD-E6F0114942F4}"/>
                            </a:ext>
                          </a:extLst>
                        </p:cNvPr>
                        <p:cNvPicPr/>
                        <p:nvPr/>
                      </p:nvPicPr>
                      <p:blipFill>
                        <a:blip r:embed="rId5"/>
                        <a:stretch>
                          <a:fillRect/>
                        </a:stretch>
                      </p:blipFill>
                      <p:spPr>
                        <a:xfrm>
                          <a:off x="5968711" y="694171"/>
                          <a:ext cx="1291869" cy="1289150"/>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871DD62F-2DA0-4D35-BB41-7E09BEA076EB}"/>
              </a:ext>
            </a:extLst>
          </p:cNvPr>
          <p:cNvGrpSpPr/>
          <p:nvPr/>
        </p:nvGrpSpPr>
        <p:grpSpPr>
          <a:xfrm>
            <a:off x="3562738" y="1510339"/>
            <a:ext cx="1202935" cy="1202935"/>
            <a:chOff x="2190688" y="686376"/>
            <a:chExt cx="1669436" cy="1669436"/>
          </a:xfrm>
        </p:grpSpPr>
        <p:sp>
          <p:nvSpPr>
            <p:cNvPr id="60" name="אליפסה 1">
              <a:extLst>
                <a:ext uri="{FF2B5EF4-FFF2-40B4-BE49-F238E27FC236}">
                  <a16:creationId xmlns:a16="http://schemas.microsoft.com/office/drawing/2014/main" id="{9222EDEC-E56B-4CC4-992D-9E57C73171AD}"/>
                </a:ext>
              </a:extLst>
            </p:cNvPr>
            <p:cNvSpPr/>
            <p:nvPr/>
          </p:nvSpPr>
          <p:spPr>
            <a:xfrm>
              <a:off x="2190688" y="686376"/>
              <a:ext cx="1669436" cy="1669436"/>
            </a:xfrm>
            <a:prstGeom prst="ellipse">
              <a:avLst/>
            </a:prstGeom>
            <a:solidFill>
              <a:srgbClr val="00B0DB"/>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61" name="אובייקט 13">
              <a:extLst>
                <a:ext uri="{FF2B5EF4-FFF2-40B4-BE49-F238E27FC236}">
                  <a16:creationId xmlns:a16="http://schemas.microsoft.com/office/drawing/2014/main" id="{06A6BA9C-98D5-4272-8C24-4E5F70F21289}"/>
                </a:ext>
              </a:extLst>
            </p:cNvPr>
            <p:cNvGraphicFramePr>
              <a:graphicFrameLocks noChangeAspect="1"/>
            </p:cNvGraphicFramePr>
            <p:nvPr>
              <p:extLst>
                <p:ext uri="{D42A27DB-BD31-4B8C-83A1-F6EECF244321}">
                  <p14:modId xmlns:p14="http://schemas.microsoft.com/office/powerpoint/2010/main" val="2689220872"/>
                </p:ext>
              </p:extLst>
            </p:nvPr>
          </p:nvGraphicFramePr>
          <p:xfrm>
            <a:off x="2359339" y="943425"/>
            <a:ext cx="1308944" cy="1155337"/>
          </p:xfrm>
          <a:graphic>
            <a:graphicData uri="http://schemas.openxmlformats.org/presentationml/2006/ole">
              <mc:AlternateContent xmlns:mc="http://schemas.openxmlformats.org/markup-compatibility/2006">
                <mc:Choice xmlns:v="urn:schemas-microsoft-com:vml" Requires="v">
                  <p:oleObj name="Picture" r:id="rId6" imgW="1743607" imgH="1652159" progId="PhotoDraw.Document.2">
                    <p:embed/>
                  </p:oleObj>
                </mc:Choice>
                <mc:Fallback>
                  <p:oleObj name="Picture" r:id="rId6" imgW="1743607" imgH="1652159" progId="PhotoDraw.Document.2">
                    <p:embed/>
                    <p:pic>
                      <p:nvPicPr>
                        <p:cNvPr id="61" name="אובייקט 13">
                          <a:extLst>
                            <a:ext uri="{FF2B5EF4-FFF2-40B4-BE49-F238E27FC236}">
                              <a16:creationId xmlns:a16="http://schemas.microsoft.com/office/drawing/2014/main" id="{06A6BA9C-98D5-4272-8C24-4E5F70F21289}"/>
                            </a:ext>
                          </a:extLst>
                        </p:cNvPr>
                        <p:cNvPicPr/>
                        <p:nvPr/>
                      </p:nvPicPr>
                      <p:blipFill>
                        <a:blip r:embed="rId7"/>
                        <a:stretch>
                          <a:fillRect/>
                        </a:stretch>
                      </p:blipFill>
                      <p:spPr>
                        <a:xfrm>
                          <a:off x="2359339" y="943425"/>
                          <a:ext cx="1308944" cy="1155337"/>
                        </a:xfrm>
                        <a:prstGeom prst="rect">
                          <a:avLst/>
                        </a:prstGeom>
                      </p:spPr>
                    </p:pic>
                  </p:oleObj>
                </mc:Fallback>
              </mc:AlternateContent>
            </a:graphicData>
          </a:graphic>
        </p:graphicFrame>
      </p:grpSp>
      <p:sp>
        <p:nvSpPr>
          <p:cNvPr id="17" name="מלבן 26">
            <a:extLst>
              <a:ext uri="{FF2B5EF4-FFF2-40B4-BE49-F238E27FC236}">
                <a16:creationId xmlns:a16="http://schemas.microsoft.com/office/drawing/2014/main" id="{E1B155D7-8C21-4DD7-870F-6902DC8E6FE3}"/>
              </a:ext>
            </a:extLst>
          </p:cNvPr>
          <p:cNvSpPr/>
          <p:nvPr/>
        </p:nvSpPr>
        <p:spPr>
          <a:xfrm>
            <a:off x="0" y="501221"/>
            <a:ext cx="11210543" cy="749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 rIns="216000"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2060"/>
                </a:solidFill>
                <a:effectLst/>
                <a:uLnTx/>
                <a:uFillTx/>
                <a:latin typeface="Segoe UI Light" panose="020B0502040204020203" pitchFamily="34" charset="0"/>
                <a:ea typeface="+mn-ea"/>
              </a:rPr>
              <a:t>התחדשות עירונית מהווה תהליך החייאה </a:t>
            </a:r>
            <a:r>
              <a:rPr kumimoji="0" lang="he-IL" sz="3200" b="1" i="0" u="none" strike="noStrike" kern="1200" cap="none" spc="0" normalizeH="0" baseline="0" noProof="0" dirty="0">
                <a:ln>
                  <a:noFill/>
                </a:ln>
                <a:solidFill>
                  <a:srgbClr val="002060"/>
                </a:solidFill>
                <a:effectLst/>
                <a:uLnTx/>
                <a:uFillTx/>
                <a:latin typeface="Segoe UI Light" panose="020B0502040204020203" pitchFamily="34" charset="0"/>
                <a:ea typeface="+mn-ea"/>
              </a:rPr>
              <a:t>פיזית וחברתית </a:t>
            </a:r>
            <a:br>
              <a:rPr kumimoji="0" lang="en-US" sz="2800" b="1" i="0" u="none" strike="noStrike" kern="1200" cap="none" spc="0" normalizeH="0" baseline="0" noProof="0" dirty="0">
                <a:ln>
                  <a:noFill/>
                </a:ln>
                <a:solidFill>
                  <a:srgbClr val="002060"/>
                </a:solidFill>
                <a:effectLst/>
                <a:uLnTx/>
                <a:uFillTx/>
                <a:latin typeface="Segoe UI Light" panose="020B0502040204020203" pitchFamily="34" charset="0"/>
                <a:ea typeface="+mn-ea"/>
              </a:rPr>
            </a:br>
            <a:r>
              <a:rPr kumimoji="0" lang="he-IL" sz="2800" b="0" i="0" u="none" strike="noStrike" kern="1200" cap="none" spc="0" normalizeH="0" baseline="0" noProof="0" dirty="0">
                <a:ln>
                  <a:noFill/>
                </a:ln>
                <a:solidFill>
                  <a:srgbClr val="002060"/>
                </a:solidFill>
                <a:effectLst/>
                <a:uLnTx/>
                <a:uFillTx/>
                <a:latin typeface="Segoe UI Light" panose="020B0502040204020203" pitchFamily="34" charset="0"/>
                <a:ea typeface="+mn-ea"/>
              </a:rPr>
              <a:t>של </a:t>
            </a:r>
            <a:r>
              <a:rPr kumimoji="0" lang="he-IL" sz="3200" b="1" i="0" u="none" strike="noStrike" kern="1200" cap="none" spc="0" normalizeH="0" baseline="0" noProof="0" dirty="0">
                <a:ln>
                  <a:noFill/>
                </a:ln>
                <a:solidFill>
                  <a:srgbClr val="002060"/>
                </a:solidFill>
                <a:effectLst/>
                <a:uLnTx/>
                <a:uFillTx/>
                <a:latin typeface="Segoe UI Light" panose="020B0502040204020203" pitchFamily="34" charset="0"/>
                <a:ea typeface="+mn-ea"/>
              </a:rPr>
              <a:t>רקמה עירונית</a:t>
            </a:r>
            <a:r>
              <a:rPr kumimoji="0" lang="he-IL" sz="2800" b="1" i="0" u="none" strike="noStrike" kern="1200" cap="none" spc="0" normalizeH="0" baseline="0" noProof="0" dirty="0">
                <a:ln>
                  <a:noFill/>
                </a:ln>
                <a:solidFill>
                  <a:srgbClr val="002060"/>
                </a:solidFill>
                <a:effectLst/>
                <a:uLnTx/>
                <a:uFillTx/>
                <a:latin typeface="Segoe UI Light" panose="020B0502040204020203" pitchFamily="34" charset="0"/>
                <a:ea typeface="+mn-ea"/>
              </a:rPr>
              <a:t> </a:t>
            </a:r>
            <a:r>
              <a:rPr kumimoji="0" lang="he-IL" sz="2800" b="0" i="0" u="none" strike="noStrike" kern="1200" cap="none" spc="0" normalizeH="0" baseline="0" noProof="0" dirty="0">
                <a:ln>
                  <a:noFill/>
                </a:ln>
                <a:solidFill>
                  <a:srgbClr val="002060"/>
                </a:solidFill>
                <a:effectLst/>
                <a:uLnTx/>
                <a:uFillTx/>
                <a:latin typeface="Segoe UI Light" panose="020B0502040204020203" pitchFamily="34" charset="0"/>
                <a:ea typeface="+mn-ea"/>
              </a:rPr>
              <a:t>ותיקה ופיתוח עירוני בתוך גבולות השטח </a:t>
            </a:r>
            <a:r>
              <a:rPr kumimoji="0" lang="he-IL" sz="3200" b="1" i="0" u="none" strike="noStrike" kern="1200" cap="none" spc="0" normalizeH="0" baseline="0" noProof="0" dirty="0">
                <a:ln>
                  <a:noFill/>
                </a:ln>
                <a:solidFill>
                  <a:srgbClr val="002060"/>
                </a:solidFill>
                <a:effectLst/>
                <a:uLnTx/>
                <a:uFillTx/>
                <a:latin typeface="Segoe UI Light" panose="020B0502040204020203" pitchFamily="34" charset="0"/>
                <a:ea typeface="+mn-ea"/>
              </a:rPr>
              <a:t>הבנוי</a:t>
            </a:r>
            <a:endParaRPr kumimoji="0" lang="en-US" sz="2800" b="1" i="0" u="none" strike="noStrike" kern="1200" cap="none" spc="0" normalizeH="0" baseline="0" noProof="0" dirty="0">
              <a:ln>
                <a:noFill/>
              </a:ln>
              <a:solidFill>
                <a:srgbClr val="002060"/>
              </a:solidFill>
              <a:effectLst/>
              <a:uLnTx/>
              <a:uFillTx/>
              <a:latin typeface="Segoe UI Light" panose="020B0502040204020203" pitchFamily="34" charset="0"/>
              <a:ea typeface="+mn-ea"/>
            </a:endParaRPr>
          </a:p>
        </p:txBody>
      </p:sp>
      <p:sp>
        <p:nvSpPr>
          <p:cNvPr id="18" name="מלבן 17">
            <a:extLst>
              <a:ext uri="{FF2B5EF4-FFF2-40B4-BE49-F238E27FC236}">
                <a16:creationId xmlns:a16="http://schemas.microsoft.com/office/drawing/2014/main" id="{469945BC-1AF8-4467-8C99-B69D1D26B2EE}"/>
              </a:ext>
            </a:extLst>
          </p:cNvPr>
          <p:cNvSpPr/>
          <p:nvPr/>
        </p:nvSpPr>
        <p:spPr>
          <a:xfrm>
            <a:off x="7124578" y="3039762"/>
            <a:ext cx="2263444" cy="3027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tIns="13500" rIns="162000"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2400" b="1" u="sng" dirty="0">
                <a:solidFill>
                  <a:srgbClr val="00A651"/>
                </a:solidFill>
                <a:latin typeface="Segoe UI Light" panose="020B0502040204020203" pitchFamily="34" charset="0"/>
              </a:rPr>
              <a:t>מישור פיזי</a:t>
            </a:r>
            <a:endParaRPr kumimoji="0" lang="en-US" sz="2400" b="1" i="0" u="sng" strike="noStrike" kern="1200" cap="none" spc="0" normalizeH="0" baseline="0" noProof="0" dirty="0">
              <a:ln>
                <a:noFill/>
              </a:ln>
              <a:solidFill>
                <a:srgbClr val="00A651"/>
              </a:solidFill>
              <a:effectLst/>
              <a:uLnTx/>
              <a:uFillTx/>
              <a:latin typeface="Segoe UI Light" panose="020B0502040204020203" pitchFamily="34"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rPr>
              <a:t>בנין חדש/משופץ</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rPr>
              <a:t>תשתיות</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rPr>
              <a:t>שטחים פתוחים</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rPr>
              <a:t>מבני ציבור</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651"/>
                </a:solidFill>
                <a:effectLst/>
                <a:uLnTx/>
                <a:uFillTx/>
                <a:latin typeface="Segoe UI Light" panose="020B0502040204020203" pitchFamily="34" charset="0"/>
                <a:ea typeface="+mn-ea"/>
              </a:rPr>
              <a:t>דרכים</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srgbClr val="CC1C50"/>
              </a:solidFill>
              <a:effectLst/>
              <a:uLnTx/>
              <a:uFillTx/>
              <a:latin typeface="Segoe UI Light" panose="020B0502040204020203" pitchFamily="34" charset="0"/>
              <a:ea typeface="+mn-ea"/>
              <a:cs typeface="Segoe UI Light" panose="020B0502040204020203" pitchFamily="34" charset="0"/>
            </a:endParaRPr>
          </a:p>
        </p:txBody>
      </p:sp>
      <p:sp>
        <p:nvSpPr>
          <p:cNvPr id="19" name="מלבן 20">
            <a:extLst>
              <a:ext uri="{FF2B5EF4-FFF2-40B4-BE49-F238E27FC236}">
                <a16:creationId xmlns:a16="http://schemas.microsoft.com/office/drawing/2014/main" id="{6630AB75-DE38-468B-ADB9-F4D2790FC5D1}"/>
              </a:ext>
            </a:extLst>
          </p:cNvPr>
          <p:cNvSpPr/>
          <p:nvPr/>
        </p:nvSpPr>
        <p:spPr>
          <a:xfrm>
            <a:off x="2372217" y="2727781"/>
            <a:ext cx="3607330" cy="3993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tIns="13500" rIns="162000" rtlCol="1" anchor="ctr"/>
          <a:lstStyle/>
          <a:p>
            <a:pPr algn="ctr">
              <a:defRPr/>
            </a:pPr>
            <a:r>
              <a:rPr lang="he-IL" sz="2800" b="1" u="sng" dirty="0">
                <a:solidFill>
                  <a:srgbClr val="00B0DB"/>
                </a:solidFill>
                <a:latin typeface="Segoe UI Light" panose="020B0502040204020203" pitchFamily="34" charset="0"/>
              </a:rPr>
              <a:t>מישור חברתי</a:t>
            </a:r>
            <a:endParaRPr lang="en-US" sz="2800" b="1" u="sng" dirty="0">
              <a:solidFill>
                <a:srgbClr val="00B0DB"/>
              </a:solidFill>
              <a:latin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he-IL" sz="1600" b="1" dirty="0">
              <a:solidFill>
                <a:srgbClr val="00B0DB"/>
              </a:solidFill>
              <a:latin typeface="Segoe UI Light" panose="020B0502040204020203" pitchFamily="34" charset="0"/>
            </a:endParaRPr>
          </a:p>
          <a:p>
            <a:pPr marL="0" marR="0" lvl="0" indent="0" algn="ctr" defTabSz="914400" eaLnBrk="1" fontAlgn="auto" latinLnBrk="0" hangingPunct="1">
              <a:spcBef>
                <a:spcPts val="0"/>
              </a:spcBef>
              <a:spcAft>
                <a:spcPts val="0"/>
              </a:spcAft>
              <a:buClrTx/>
              <a:buSzTx/>
              <a:buFontTx/>
              <a:buNone/>
              <a:tabLst/>
              <a:defRPr/>
            </a:pPr>
            <a:r>
              <a:rPr kumimoji="0" lang="he-IL" sz="1600" b="1" i="0" u="none" strike="noStrike" kern="1200" cap="none" spc="0" normalizeH="0" baseline="0" noProof="0" dirty="0">
                <a:ln>
                  <a:noFill/>
                </a:ln>
                <a:solidFill>
                  <a:srgbClr val="00B0DB"/>
                </a:solidFill>
                <a:effectLst/>
                <a:uLnTx/>
                <a:uFillTx/>
                <a:latin typeface="Segoe UI Light" panose="020B0502040204020203" pitchFamily="34" charset="0"/>
                <a:ea typeface="+mn-ea"/>
              </a:rPr>
              <a:t>שימור תושבי העיר הוותיקים</a:t>
            </a:r>
          </a:p>
          <a:p>
            <a:pPr marL="0" marR="0" lvl="0" indent="0" algn="ctr" defTabSz="914400" eaLnBrk="1" fontAlgn="auto" latinLnBrk="0" hangingPunct="1">
              <a:spcBef>
                <a:spcPts val="0"/>
              </a:spcBef>
              <a:spcAft>
                <a:spcPts val="0"/>
              </a:spcAft>
              <a:buClrTx/>
              <a:buSzTx/>
              <a:buFontTx/>
              <a:buNone/>
              <a:tabLst/>
              <a:defRPr/>
            </a:pPr>
            <a:endParaRPr lang="he-IL" sz="1600" b="1" dirty="0">
              <a:solidFill>
                <a:srgbClr val="00B0DB"/>
              </a:solidFill>
              <a:latin typeface="Segoe UI Light" panose="020B0502040204020203" pitchFamily="34" charset="0"/>
            </a:endParaRPr>
          </a:p>
          <a:p>
            <a:pPr marL="0" marR="0" lvl="0" indent="0" algn="ctr" defTabSz="914400" eaLnBrk="1" fontAlgn="auto" latinLnBrk="0" hangingPunct="1">
              <a:spcBef>
                <a:spcPts val="0"/>
              </a:spcBef>
              <a:spcAft>
                <a:spcPts val="0"/>
              </a:spcAft>
              <a:buClrTx/>
              <a:buSzTx/>
              <a:buFontTx/>
              <a:buNone/>
              <a:tabLst/>
              <a:defRPr/>
            </a:pPr>
            <a:r>
              <a:rPr kumimoji="0" lang="he-IL" sz="1600" b="1" i="0" u="none" strike="noStrike" kern="1200" cap="none" spc="0" normalizeH="0" baseline="0" noProof="0" dirty="0">
                <a:ln>
                  <a:noFill/>
                </a:ln>
                <a:solidFill>
                  <a:srgbClr val="00B0DB"/>
                </a:solidFill>
                <a:effectLst/>
                <a:uLnTx/>
                <a:uFillTx/>
                <a:latin typeface="Segoe UI Light" panose="020B0502040204020203" pitchFamily="34" charset="0"/>
                <a:ea typeface="+mn-ea"/>
              </a:rPr>
              <a:t>דאגה לאוכלוסיות רווחה (קשישים ועוד)</a:t>
            </a:r>
          </a:p>
          <a:p>
            <a:pPr marL="0" marR="0" lvl="0" indent="0" algn="ctr" defTabSz="914400" eaLnBrk="1" fontAlgn="auto" latinLnBrk="0" hangingPunct="1">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0B0DB"/>
              </a:solidFill>
              <a:effectLst/>
              <a:uLnTx/>
              <a:uFillTx/>
              <a:latin typeface="Segoe UI Light" panose="020B0502040204020203" pitchFamily="34" charset="0"/>
              <a:ea typeface="+mn-ea"/>
            </a:endParaRPr>
          </a:p>
          <a:p>
            <a:pPr marL="0" marR="0" lvl="0" indent="0" algn="ctr" defTabSz="914400" eaLnBrk="1" fontAlgn="auto" latinLnBrk="0" hangingPunct="1">
              <a:spcBef>
                <a:spcPts val="0"/>
              </a:spcBef>
              <a:spcAft>
                <a:spcPts val="0"/>
              </a:spcAft>
              <a:buClrTx/>
              <a:buSzTx/>
              <a:buFontTx/>
              <a:buNone/>
              <a:tabLst/>
              <a:defRPr/>
            </a:pPr>
            <a:r>
              <a:rPr kumimoji="0" lang="he-IL" sz="1600" b="1" i="0" u="none" strike="noStrike" kern="1200" cap="none" spc="0" normalizeH="0" baseline="0" noProof="0" dirty="0">
                <a:ln>
                  <a:noFill/>
                </a:ln>
                <a:solidFill>
                  <a:srgbClr val="00B0DB"/>
                </a:solidFill>
                <a:effectLst/>
                <a:uLnTx/>
                <a:uFillTx/>
                <a:latin typeface="Segoe UI Light" panose="020B0502040204020203" pitchFamily="34" charset="0"/>
                <a:ea typeface="+mn-ea"/>
              </a:rPr>
              <a:t>שיפור והתאמה לצרכיי המחייה</a:t>
            </a:r>
          </a:p>
          <a:p>
            <a:pPr marL="0" marR="0" lvl="0" indent="0" algn="ctr" defTabSz="914400" eaLnBrk="1" fontAlgn="auto" latinLnBrk="0" hangingPunct="1">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0B0DB"/>
              </a:solidFill>
              <a:effectLst/>
              <a:uLnTx/>
              <a:uFillTx/>
              <a:latin typeface="Segoe UI Light" panose="020B0502040204020203" pitchFamily="34" charset="0"/>
              <a:ea typeface="+mn-ea"/>
            </a:endParaRPr>
          </a:p>
          <a:p>
            <a:pPr marL="0" marR="0" lvl="0" indent="0" algn="ctr" defTabSz="914400" eaLnBrk="1" fontAlgn="auto" latinLnBrk="0" hangingPunct="1">
              <a:spcBef>
                <a:spcPts val="0"/>
              </a:spcBef>
              <a:spcAft>
                <a:spcPts val="0"/>
              </a:spcAft>
              <a:buClrTx/>
              <a:buSzTx/>
              <a:buFontTx/>
              <a:buNone/>
              <a:tabLst/>
              <a:defRPr/>
            </a:pPr>
            <a:r>
              <a:rPr kumimoji="0" lang="he-IL" sz="1600" b="1" i="0" u="none" strike="noStrike" kern="1200" cap="none" spc="0" normalizeH="0" baseline="0" noProof="0" dirty="0">
                <a:ln>
                  <a:noFill/>
                </a:ln>
                <a:solidFill>
                  <a:srgbClr val="00B0DB"/>
                </a:solidFill>
                <a:effectLst/>
                <a:uLnTx/>
                <a:uFillTx/>
                <a:latin typeface="Segoe UI Light" panose="020B0502040204020203" pitchFamily="34" charset="0"/>
                <a:ea typeface="+mn-ea"/>
              </a:rPr>
              <a:t>פריסה חדשה של שירותי ציבור עירוניים</a:t>
            </a:r>
          </a:p>
          <a:p>
            <a:pPr marL="0" marR="0" lvl="0" indent="0" algn="ctr" defTabSz="914400" eaLnBrk="1" fontAlgn="auto" latinLnBrk="0" hangingPunct="1">
              <a:spcBef>
                <a:spcPts val="0"/>
              </a:spcBef>
              <a:spcAft>
                <a:spcPts val="0"/>
              </a:spcAft>
              <a:buClrTx/>
              <a:buSzTx/>
              <a:buFontTx/>
              <a:buNone/>
              <a:tabLst/>
              <a:defRPr/>
            </a:pPr>
            <a:endParaRPr lang="he-IL" sz="1600" b="1" dirty="0">
              <a:solidFill>
                <a:srgbClr val="00B0DB"/>
              </a:solidFill>
              <a:latin typeface="Segoe UI Light" panose="020B0502040204020203" pitchFamily="34" charset="0"/>
            </a:endParaRPr>
          </a:p>
          <a:p>
            <a:pPr lvl="0" algn="ctr" defTabSz="914400">
              <a:defRPr/>
            </a:pPr>
            <a:r>
              <a:rPr lang="he-IL" sz="1600" b="1" dirty="0">
                <a:solidFill>
                  <a:srgbClr val="00B0DB"/>
                </a:solidFill>
                <a:latin typeface="Segoe UI Light" panose="020B0502040204020203" pitchFamily="34" charset="0"/>
              </a:rPr>
              <a:t>קליטת אוכלוסייה חדשה ובניית קהילות חדשות</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600" b="1" i="0" u="none" strike="noStrike" kern="1200" cap="none" spc="0" normalizeH="0" baseline="0" noProof="0" dirty="0">
              <a:ln>
                <a:noFill/>
              </a:ln>
              <a:solidFill>
                <a:srgbClr val="017DC5"/>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268040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4A5992F-C712-41E0-BCD7-DEAED24C34AF}"/>
              </a:ext>
            </a:extLst>
          </p:cNvPr>
          <p:cNvGrpSpPr/>
          <p:nvPr/>
        </p:nvGrpSpPr>
        <p:grpSpPr>
          <a:xfrm>
            <a:off x="-496299" y="-325658"/>
            <a:ext cx="12688299" cy="7183658"/>
            <a:chOff x="-496299" y="-325658"/>
            <a:chExt cx="12688299" cy="7183658"/>
          </a:xfrm>
        </p:grpSpPr>
        <p:pic>
          <p:nvPicPr>
            <p:cNvPr id="18" name="Picture 17" descr="A large city with tall buildings in the background&#10;&#10;Description automatically generated">
              <a:extLst>
                <a:ext uri="{FF2B5EF4-FFF2-40B4-BE49-F238E27FC236}">
                  <a16:creationId xmlns:a16="http://schemas.microsoft.com/office/drawing/2014/main" id="{7F28E715-464D-4935-91AB-EF50FDEE59E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69CDD416-2EFC-45DC-B572-1B738308EC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sp>
          <p:nvSpPr>
            <p:cNvPr id="22" name="Rectangle 21">
              <a:extLst>
                <a:ext uri="{FF2B5EF4-FFF2-40B4-BE49-F238E27FC236}">
                  <a16:creationId xmlns:a16="http://schemas.microsoft.com/office/drawing/2014/main" id="{CF4D6408-5727-4353-9F09-F388ED243862}"/>
                </a:ext>
              </a:extLst>
            </p:cNvPr>
            <p:cNvSpPr/>
            <p:nvPr/>
          </p:nvSpPr>
          <p:spPr>
            <a:xfrm>
              <a:off x="1304730" y="938482"/>
              <a:ext cx="9582539" cy="5508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pic>
        <p:nvPicPr>
          <p:cNvPr id="16" name="תמונה 12">
            <a:extLst>
              <a:ext uri="{FF2B5EF4-FFF2-40B4-BE49-F238E27FC236}">
                <a16:creationId xmlns:a16="http://schemas.microsoft.com/office/drawing/2014/main" id="{32CCFFC9-992D-42C5-AB28-BBE3EA25BCF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65653" y="938481"/>
            <a:ext cx="5460693" cy="1743258"/>
          </a:xfrm>
          <a:prstGeom prst="rect">
            <a:avLst/>
          </a:prstGeom>
        </p:spPr>
      </p:pic>
      <p:sp>
        <p:nvSpPr>
          <p:cNvPr id="6" name="Rectangle 5">
            <a:extLst>
              <a:ext uri="{FF2B5EF4-FFF2-40B4-BE49-F238E27FC236}">
                <a16:creationId xmlns:a16="http://schemas.microsoft.com/office/drawing/2014/main" id="{D21F393E-7571-4A3C-A271-E436E6650DDB}"/>
              </a:ext>
            </a:extLst>
          </p:cNvPr>
          <p:cNvSpPr/>
          <p:nvPr/>
        </p:nvSpPr>
        <p:spPr>
          <a:xfrm>
            <a:off x="7937804" y="3078545"/>
            <a:ext cx="2647406" cy="2689109"/>
          </a:xfrm>
          <a:prstGeom prst="rect">
            <a:avLst/>
          </a:prstGeom>
          <a:solidFill>
            <a:srgbClr val="00B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Rectangle 19">
            <a:extLst>
              <a:ext uri="{FF2B5EF4-FFF2-40B4-BE49-F238E27FC236}">
                <a16:creationId xmlns:a16="http://schemas.microsoft.com/office/drawing/2014/main" id="{A77DBC6A-3D9D-4F83-970D-E494F60A9383}"/>
              </a:ext>
            </a:extLst>
          </p:cNvPr>
          <p:cNvSpPr/>
          <p:nvPr/>
        </p:nvSpPr>
        <p:spPr>
          <a:xfrm>
            <a:off x="4814172" y="3079856"/>
            <a:ext cx="2647406" cy="268910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Rectangle 20">
            <a:extLst>
              <a:ext uri="{FF2B5EF4-FFF2-40B4-BE49-F238E27FC236}">
                <a16:creationId xmlns:a16="http://schemas.microsoft.com/office/drawing/2014/main" id="{800C318B-8E5C-44C4-AB67-91A5BBB6ACE7}"/>
              </a:ext>
            </a:extLst>
          </p:cNvPr>
          <p:cNvSpPr/>
          <p:nvPr/>
        </p:nvSpPr>
        <p:spPr>
          <a:xfrm>
            <a:off x="1606792" y="3079856"/>
            <a:ext cx="2647406" cy="26891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7" name="Rectangle 6">
            <a:extLst>
              <a:ext uri="{FF2B5EF4-FFF2-40B4-BE49-F238E27FC236}">
                <a16:creationId xmlns:a16="http://schemas.microsoft.com/office/drawing/2014/main" id="{1678ED3D-A545-41CC-89D9-35C014017E10}"/>
              </a:ext>
            </a:extLst>
          </p:cNvPr>
          <p:cNvSpPr/>
          <p:nvPr/>
        </p:nvSpPr>
        <p:spPr>
          <a:xfrm>
            <a:off x="5632386" y="2616491"/>
            <a:ext cx="1011815" cy="461665"/>
          </a:xfrm>
          <a:prstGeom prst="rect">
            <a:avLst/>
          </a:prstGeom>
        </p:spPr>
        <p:txBody>
          <a:bodyPr wrap="none">
            <a:spAutoFit/>
          </a:bodyPr>
          <a:lstStyle/>
          <a:p>
            <a:pPr lvl="0" algn="ctr">
              <a:defRPr/>
            </a:pPr>
            <a:r>
              <a:rPr lang="he-IL" sz="2400" b="1" dirty="0">
                <a:solidFill>
                  <a:srgbClr val="00A651"/>
                </a:solidFill>
                <a:latin typeface="Segoe UI Light" panose="020B0502040204020203" pitchFamily="34" charset="0"/>
              </a:rPr>
              <a:t>ליזמים</a:t>
            </a:r>
            <a:endParaRPr lang="en-US" b="1" dirty="0">
              <a:solidFill>
                <a:srgbClr val="00A651"/>
              </a:solidFill>
              <a:latin typeface="Segoe UI Light" panose="020B0502040204020203" pitchFamily="34" charset="0"/>
            </a:endParaRPr>
          </a:p>
        </p:txBody>
      </p:sp>
      <p:sp>
        <p:nvSpPr>
          <p:cNvPr id="33" name="Rectangle 32">
            <a:extLst>
              <a:ext uri="{FF2B5EF4-FFF2-40B4-BE49-F238E27FC236}">
                <a16:creationId xmlns:a16="http://schemas.microsoft.com/office/drawing/2014/main" id="{881DD59B-71EA-4E13-A585-D39274EAE8D5}"/>
              </a:ext>
            </a:extLst>
          </p:cNvPr>
          <p:cNvSpPr/>
          <p:nvPr/>
        </p:nvSpPr>
        <p:spPr>
          <a:xfrm>
            <a:off x="8695826" y="2616491"/>
            <a:ext cx="1295547" cy="461665"/>
          </a:xfrm>
          <a:prstGeom prst="rect">
            <a:avLst/>
          </a:prstGeom>
        </p:spPr>
        <p:txBody>
          <a:bodyPr wrap="none">
            <a:spAutoFit/>
          </a:bodyPr>
          <a:lstStyle/>
          <a:p>
            <a:pPr lvl="0" algn="ctr">
              <a:defRPr/>
            </a:pPr>
            <a:r>
              <a:rPr lang="he-IL" sz="2400" b="1" dirty="0">
                <a:solidFill>
                  <a:srgbClr val="00B0DB"/>
                </a:solidFill>
                <a:latin typeface="Segoe UI Light" panose="020B0502040204020203" pitchFamily="34" charset="0"/>
              </a:rPr>
              <a:t>לתושבים</a:t>
            </a:r>
            <a:endParaRPr lang="en-US" b="1" dirty="0">
              <a:solidFill>
                <a:srgbClr val="00B0DB"/>
              </a:solidFill>
              <a:latin typeface="Segoe UI Light" panose="020B0502040204020203" pitchFamily="34" charset="0"/>
            </a:endParaRPr>
          </a:p>
        </p:txBody>
      </p:sp>
      <p:sp>
        <p:nvSpPr>
          <p:cNvPr id="34" name="Rectangle 33">
            <a:extLst>
              <a:ext uri="{FF2B5EF4-FFF2-40B4-BE49-F238E27FC236}">
                <a16:creationId xmlns:a16="http://schemas.microsoft.com/office/drawing/2014/main" id="{B9F49B73-3B85-45FC-9319-01F7EFF97617}"/>
              </a:ext>
            </a:extLst>
          </p:cNvPr>
          <p:cNvSpPr/>
          <p:nvPr/>
        </p:nvSpPr>
        <p:spPr>
          <a:xfrm>
            <a:off x="2311779" y="2618190"/>
            <a:ext cx="1103187" cy="461665"/>
          </a:xfrm>
          <a:prstGeom prst="rect">
            <a:avLst/>
          </a:prstGeom>
        </p:spPr>
        <p:txBody>
          <a:bodyPr wrap="none">
            <a:spAutoFit/>
          </a:bodyPr>
          <a:lstStyle/>
          <a:p>
            <a:pPr lvl="0" algn="ctr">
              <a:defRPr/>
            </a:pPr>
            <a:r>
              <a:rPr lang="he-IL" sz="2400" b="1" dirty="0">
                <a:solidFill>
                  <a:srgbClr val="FFC000"/>
                </a:solidFill>
                <a:latin typeface="Segoe UI Light" panose="020B0502040204020203" pitchFamily="34" charset="0"/>
              </a:rPr>
              <a:t>לעירייה</a:t>
            </a:r>
            <a:endParaRPr lang="en-US" b="1" dirty="0">
              <a:solidFill>
                <a:srgbClr val="FFC000"/>
              </a:solidFill>
              <a:latin typeface="Segoe UI Light" panose="020B0502040204020203" pitchFamily="34" charset="0"/>
            </a:endParaRPr>
          </a:p>
        </p:txBody>
      </p:sp>
      <p:sp>
        <p:nvSpPr>
          <p:cNvPr id="35" name="מלבן 28">
            <a:extLst>
              <a:ext uri="{FF2B5EF4-FFF2-40B4-BE49-F238E27FC236}">
                <a16:creationId xmlns:a16="http://schemas.microsoft.com/office/drawing/2014/main" id="{920A6858-7C18-4446-98E7-C2F705918E4B}"/>
              </a:ext>
            </a:extLst>
          </p:cNvPr>
          <p:cNvSpPr/>
          <p:nvPr/>
        </p:nvSpPr>
        <p:spPr>
          <a:xfrm>
            <a:off x="7984929" y="3606238"/>
            <a:ext cx="2647406" cy="191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 rIns="216000" rtlCol="1"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he-IL" b="1" dirty="0">
                <a:solidFill>
                  <a:schemeClr val="bg1"/>
                </a:solidFill>
                <a:latin typeface="Segoe UI Light" panose="020B0502040204020203" pitchFamily="34" charset="0"/>
              </a:rPr>
              <a:t>ליווי, והכוונה לקידום תהליך ההתחדשות העירונית</a:t>
            </a:r>
          </a:p>
          <a:p>
            <a:pPr marL="0" marR="0" lvl="0" indent="0" algn="ctr" defTabSz="914400" eaLnBrk="1" fontAlgn="auto" latinLnBrk="0" hangingPunct="1">
              <a:lnSpc>
                <a:spcPct val="100000"/>
              </a:lnSpc>
              <a:spcBef>
                <a:spcPts val="0"/>
              </a:spcBef>
              <a:spcAft>
                <a:spcPts val="0"/>
              </a:spcAft>
              <a:buClrTx/>
              <a:buSzTx/>
              <a:buFontTx/>
              <a:buNone/>
              <a:tabLst/>
              <a:defRPr/>
            </a:pPr>
            <a:r>
              <a:rPr lang="he-IL" b="1" dirty="0">
                <a:solidFill>
                  <a:schemeClr val="bg1"/>
                </a:solidFill>
                <a:latin typeface="Segoe UI Light" panose="020B0502040204020203" pitchFamily="34" charset="0"/>
              </a:rPr>
              <a:t>עדכון וכתובת לפניות</a:t>
            </a:r>
          </a:p>
          <a:p>
            <a:pPr marL="0" marR="0" lvl="0" indent="0" algn="ctr" defTabSz="914400" eaLnBrk="1" fontAlgn="auto" latinLnBrk="0" hangingPunct="1">
              <a:lnSpc>
                <a:spcPct val="100000"/>
              </a:lnSpc>
              <a:spcBef>
                <a:spcPts val="0"/>
              </a:spcBef>
              <a:spcAft>
                <a:spcPts val="0"/>
              </a:spcAft>
              <a:buClrTx/>
              <a:buSzTx/>
              <a:buFontTx/>
              <a:buNone/>
              <a:tabLst/>
              <a:defRPr/>
            </a:pPr>
            <a:r>
              <a:rPr lang="he-IL" b="1" dirty="0">
                <a:solidFill>
                  <a:schemeClr val="bg1"/>
                </a:solidFill>
                <a:latin typeface="Segoe UI Light" panose="020B0502040204020203" pitchFamily="34" charset="0"/>
              </a:rPr>
              <a:t>תיווך מול גורמי העירייה והיזם</a:t>
            </a:r>
          </a:p>
          <a:p>
            <a:pPr marL="0" marR="0" lvl="0" indent="0" algn="ctr" defTabSz="914400" eaLnBrk="1" fontAlgn="auto" latinLnBrk="0" hangingPunct="1">
              <a:lnSpc>
                <a:spcPct val="100000"/>
              </a:lnSpc>
              <a:spcBef>
                <a:spcPts val="0"/>
              </a:spcBef>
              <a:spcAft>
                <a:spcPts val="0"/>
              </a:spcAft>
              <a:buClrTx/>
              <a:buSzTx/>
              <a:buFontTx/>
              <a:buNone/>
              <a:tabLst/>
              <a:defRPr/>
            </a:pPr>
            <a:r>
              <a:rPr lang="he-IL" b="1" dirty="0">
                <a:solidFill>
                  <a:schemeClr val="bg1"/>
                </a:solidFill>
                <a:latin typeface="Segoe UI Light" panose="020B0502040204020203" pitchFamily="34" charset="0"/>
              </a:rPr>
              <a:t>ליווי ותיווך בזמן הליכי בנייה</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36" name="מלבן 33">
            <a:extLst>
              <a:ext uri="{FF2B5EF4-FFF2-40B4-BE49-F238E27FC236}">
                <a16:creationId xmlns:a16="http://schemas.microsoft.com/office/drawing/2014/main" id="{1C0F90B1-ED25-4294-BB5F-69A2547FD1DE}"/>
              </a:ext>
            </a:extLst>
          </p:cNvPr>
          <p:cNvSpPr/>
          <p:nvPr/>
        </p:nvSpPr>
        <p:spPr>
          <a:xfrm>
            <a:off x="4814171" y="3286170"/>
            <a:ext cx="2647407" cy="1655197"/>
          </a:xfrm>
          <a:prstGeom prst="rect">
            <a:avLst/>
          </a:prstGeom>
        </p:spPr>
        <p:txBody>
          <a:bodyPr wrap="squar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he-IL" b="1" dirty="0">
                <a:solidFill>
                  <a:schemeClr val="bg1"/>
                </a:solidFill>
                <a:latin typeface="Segoe UI Light" panose="020B0502040204020203" pitchFamily="34" charset="0"/>
              </a:rPr>
              <a:t>פתרון בעיות והאצת תהליכים מול גורמים עירוניים</a:t>
            </a:r>
          </a:p>
          <a:p>
            <a:pPr marL="0" marR="0" lvl="0" indent="0" algn="ctr" defTabSz="914400" eaLnBrk="1" fontAlgn="auto" latinLnBrk="0" hangingPunct="1">
              <a:lnSpc>
                <a:spcPct val="107000"/>
              </a:lnSpc>
              <a:spcBef>
                <a:spcPts val="0"/>
              </a:spcBef>
              <a:spcAft>
                <a:spcPts val="800"/>
              </a:spcAft>
              <a:buClrTx/>
              <a:buSzTx/>
              <a:buFontTx/>
              <a:buNone/>
              <a:tabLst/>
              <a:defRPr/>
            </a:pPr>
            <a:r>
              <a:rPr lang="he-IL" b="1" dirty="0">
                <a:solidFill>
                  <a:schemeClr val="bg1"/>
                </a:solidFill>
                <a:latin typeface="Segoe UI Light" panose="020B0502040204020203" pitchFamily="34" charset="0"/>
              </a:rPr>
              <a:t>גישור ותיווך בין היזמים לדיירים</a:t>
            </a:r>
            <a:endParaRPr lang="en-US" b="1" dirty="0">
              <a:solidFill>
                <a:schemeClr val="bg1"/>
              </a:solidFill>
              <a:latin typeface="Segoe UI Light" panose="020B0502040204020203" pitchFamily="34" charset="0"/>
            </a:endParaRPr>
          </a:p>
        </p:txBody>
      </p:sp>
      <p:sp>
        <p:nvSpPr>
          <p:cNvPr id="37" name="מלבן 21">
            <a:extLst>
              <a:ext uri="{FF2B5EF4-FFF2-40B4-BE49-F238E27FC236}">
                <a16:creationId xmlns:a16="http://schemas.microsoft.com/office/drawing/2014/main" id="{557E3CA0-825E-49F0-9EBA-22D731863E25}"/>
              </a:ext>
            </a:extLst>
          </p:cNvPr>
          <p:cNvSpPr/>
          <p:nvPr/>
        </p:nvSpPr>
        <p:spPr>
          <a:xfrm>
            <a:off x="1604725" y="3286074"/>
            <a:ext cx="2648636" cy="1951625"/>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lang="he-IL" b="1" dirty="0">
                <a:solidFill>
                  <a:schemeClr val="bg1"/>
                </a:solidFill>
                <a:latin typeface="Segoe UI Light" panose="020B0502040204020203" pitchFamily="34" charset="0"/>
              </a:rPr>
              <a:t>מענה לתהליכים וצרכים בקדום היתרים ותוכניות</a:t>
            </a:r>
          </a:p>
          <a:p>
            <a:pPr marL="0" marR="0" lvl="0" indent="0" algn="ctr" defTabSz="914400" rtl="1" eaLnBrk="1" fontAlgn="auto" latinLnBrk="0" hangingPunct="1">
              <a:lnSpc>
                <a:spcPct val="107000"/>
              </a:lnSpc>
              <a:spcBef>
                <a:spcPts val="0"/>
              </a:spcBef>
              <a:spcAft>
                <a:spcPts val="800"/>
              </a:spcAft>
              <a:buClrTx/>
              <a:buSzTx/>
              <a:buFontTx/>
              <a:buNone/>
              <a:tabLst/>
              <a:defRPr/>
            </a:pPr>
            <a:r>
              <a:rPr lang="he-IL" b="1" dirty="0">
                <a:solidFill>
                  <a:schemeClr val="bg1"/>
                </a:solidFill>
                <a:latin typeface="Segoe UI Light" panose="020B0502040204020203" pitchFamily="34" charset="0"/>
              </a:rPr>
              <a:t>עבודה מול גורמי ממשלה כגון הרשות להתחדשות עירונית רמ"י ומשרד הפנים</a:t>
            </a:r>
          </a:p>
        </p:txBody>
      </p:sp>
    </p:spTree>
    <p:extLst>
      <p:ext uri="{BB962C8B-B14F-4D97-AF65-F5344CB8AC3E}">
        <p14:creationId xmlns:p14="http://schemas.microsoft.com/office/powerpoint/2010/main" val="136291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2A33C69-C91F-4C1C-98DF-3E6F6DB31F1B}"/>
              </a:ext>
            </a:extLst>
          </p:cNvPr>
          <p:cNvGrpSpPr/>
          <p:nvPr/>
        </p:nvGrpSpPr>
        <p:grpSpPr>
          <a:xfrm>
            <a:off x="-496299" y="-325658"/>
            <a:ext cx="12688299" cy="7183658"/>
            <a:chOff x="-496299" y="-325658"/>
            <a:chExt cx="12688299" cy="7183658"/>
          </a:xfrm>
        </p:grpSpPr>
        <p:pic>
          <p:nvPicPr>
            <p:cNvPr id="33" name="Picture 32" descr="A large city with tall buildings in the background&#10;&#10;Description automatically generated">
              <a:extLst>
                <a:ext uri="{FF2B5EF4-FFF2-40B4-BE49-F238E27FC236}">
                  <a16:creationId xmlns:a16="http://schemas.microsoft.com/office/drawing/2014/main" id="{0C9F9910-B03D-4820-902B-EADDDBCACEB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descr="A close up of a logo&#10;&#10;Description automatically generated">
              <a:extLst>
                <a:ext uri="{FF2B5EF4-FFF2-40B4-BE49-F238E27FC236}">
                  <a16:creationId xmlns:a16="http://schemas.microsoft.com/office/drawing/2014/main" id="{9BF4EA9A-E17A-4B94-9DA7-8F1D505AAC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grpSp>
      <p:sp>
        <p:nvSpPr>
          <p:cNvPr id="16" name="Rectangle 15">
            <a:extLst>
              <a:ext uri="{FF2B5EF4-FFF2-40B4-BE49-F238E27FC236}">
                <a16:creationId xmlns:a16="http://schemas.microsoft.com/office/drawing/2014/main" id="{6B1403E5-F7FD-4342-80B6-6CFCF44F4070}"/>
              </a:ext>
            </a:extLst>
          </p:cNvPr>
          <p:cNvSpPr/>
          <p:nvPr/>
        </p:nvSpPr>
        <p:spPr>
          <a:xfrm>
            <a:off x="8010546" y="666302"/>
            <a:ext cx="3049233" cy="707886"/>
          </a:xfrm>
          <a:prstGeom prst="rect">
            <a:avLst/>
          </a:prstGeom>
          <a:noFill/>
        </p:spPr>
        <p:txBody>
          <a:bodyPr wrap="none" lIns="91440" tIns="45720" rIns="91440" bIns="45720">
            <a:spAutoFit/>
          </a:bodyPr>
          <a:lstStyle/>
          <a:p>
            <a:pPr algn="r" rtl="1">
              <a:spcBef>
                <a:spcPts val="1275"/>
              </a:spcBef>
              <a:spcAft>
                <a:spcPts val="0"/>
              </a:spcAft>
            </a:pPr>
            <a:r>
              <a:rPr lang="he-IL" sz="4000" dirty="0">
                <a:ln w="0"/>
                <a:solidFill>
                  <a:srgbClr val="002060"/>
                </a:solidFill>
                <a:effectLst>
                  <a:outerShdw blurRad="38100" dist="25400" dir="5400000" algn="ctr" rotWithShape="0">
                    <a:srgbClr val="6E747A">
                      <a:alpha val="43000"/>
                    </a:srgbClr>
                  </a:outerShdw>
                </a:effectLst>
              </a:rPr>
              <a:t>זירות הפעילות</a:t>
            </a:r>
            <a:endParaRPr lang="en-US" sz="4000" dirty="0">
              <a:ln w="0"/>
              <a:solidFill>
                <a:srgbClr val="002060"/>
              </a:solidFill>
              <a:effectLst>
                <a:outerShdw blurRad="38100" dist="25400" dir="5400000" algn="ctr" rotWithShape="0">
                  <a:srgbClr val="6E747A">
                    <a:alpha val="43000"/>
                  </a:srgbClr>
                </a:outerShdw>
              </a:effectLst>
            </a:endParaRPr>
          </a:p>
        </p:txBody>
      </p:sp>
      <p:sp>
        <p:nvSpPr>
          <p:cNvPr id="4" name="Rectangle 3">
            <a:extLst>
              <a:ext uri="{FF2B5EF4-FFF2-40B4-BE49-F238E27FC236}">
                <a16:creationId xmlns:a16="http://schemas.microsoft.com/office/drawing/2014/main" id="{18AB0401-71F7-4369-9467-17AFFEBAAFD2}"/>
              </a:ext>
            </a:extLst>
          </p:cNvPr>
          <p:cNvSpPr/>
          <p:nvPr/>
        </p:nvSpPr>
        <p:spPr>
          <a:xfrm>
            <a:off x="679870" y="2788520"/>
            <a:ext cx="2535994" cy="3465964"/>
          </a:xfrm>
          <a:prstGeom prst="rect">
            <a:avLst/>
          </a:prstGeom>
          <a:solidFill>
            <a:srgbClr val="F36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2E0A3DFB-C0D8-4FDD-8620-D1C9FC23BF7C}"/>
              </a:ext>
            </a:extLst>
          </p:cNvPr>
          <p:cNvSpPr/>
          <p:nvPr/>
        </p:nvSpPr>
        <p:spPr>
          <a:xfrm>
            <a:off x="3365529" y="2788520"/>
            <a:ext cx="2535994" cy="3465964"/>
          </a:xfrm>
          <a:prstGeom prst="rect">
            <a:avLst/>
          </a:prstGeom>
          <a:solidFill>
            <a:srgbClr val="00B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420D5CFB-C654-455C-9216-B9E1943FD6B0}"/>
              </a:ext>
            </a:extLst>
          </p:cNvPr>
          <p:cNvSpPr/>
          <p:nvPr/>
        </p:nvSpPr>
        <p:spPr>
          <a:xfrm>
            <a:off x="6051189" y="2788520"/>
            <a:ext cx="2535994" cy="3465964"/>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ectangle 11">
            <a:extLst>
              <a:ext uri="{FF2B5EF4-FFF2-40B4-BE49-F238E27FC236}">
                <a16:creationId xmlns:a16="http://schemas.microsoft.com/office/drawing/2014/main" id="{4A9421B3-D2F2-48C8-836C-B1627D4DC5A7}"/>
              </a:ext>
            </a:extLst>
          </p:cNvPr>
          <p:cNvSpPr/>
          <p:nvPr/>
        </p:nvSpPr>
        <p:spPr>
          <a:xfrm>
            <a:off x="8736848" y="2788520"/>
            <a:ext cx="2535994" cy="3465964"/>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14" name="קבוצה 14">
            <a:extLst>
              <a:ext uri="{FF2B5EF4-FFF2-40B4-BE49-F238E27FC236}">
                <a16:creationId xmlns:a16="http://schemas.microsoft.com/office/drawing/2014/main" id="{033CA81E-4482-4523-B4D0-57B13649CA4B}"/>
              </a:ext>
            </a:extLst>
          </p:cNvPr>
          <p:cNvGrpSpPr/>
          <p:nvPr/>
        </p:nvGrpSpPr>
        <p:grpSpPr>
          <a:xfrm>
            <a:off x="9250175" y="1958193"/>
            <a:ext cx="1509339" cy="1428299"/>
            <a:chOff x="4930372" y="661604"/>
            <a:chExt cx="2308096" cy="2304613"/>
          </a:xfrm>
          <a:solidFill>
            <a:srgbClr val="FBBA00"/>
          </a:solidFill>
        </p:grpSpPr>
        <p:sp>
          <p:nvSpPr>
            <p:cNvPr id="15" name="אליפסה 16">
              <a:extLst>
                <a:ext uri="{FF2B5EF4-FFF2-40B4-BE49-F238E27FC236}">
                  <a16:creationId xmlns:a16="http://schemas.microsoft.com/office/drawing/2014/main" id="{50E97AE2-B4C6-4EFF-8A46-2A13FEF896D3}"/>
                </a:ext>
              </a:extLst>
            </p:cNvPr>
            <p:cNvSpPr/>
            <p:nvPr/>
          </p:nvSpPr>
          <p:spPr>
            <a:xfrm>
              <a:off x="4930372" y="661604"/>
              <a:ext cx="2308096" cy="2304613"/>
            </a:xfrm>
            <a:prstGeom prst="ellipse">
              <a:avLst/>
            </a:prstGeom>
            <a:gr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אובייקט 17">
              <a:extLst>
                <a:ext uri="{FF2B5EF4-FFF2-40B4-BE49-F238E27FC236}">
                  <a16:creationId xmlns:a16="http://schemas.microsoft.com/office/drawing/2014/main" id="{EF4C6614-6D62-4B25-808F-8CB9BA0BB525}"/>
                </a:ext>
              </a:extLst>
            </p:cNvPr>
            <p:cNvGraphicFramePr>
              <a:graphicFrameLocks noChangeAspect="1"/>
            </p:cNvGraphicFramePr>
            <p:nvPr>
              <p:extLst>
                <p:ext uri="{D42A27DB-BD31-4B8C-83A1-F6EECF244321}">
                  <p14:modId xmlns:p14="http://schemas.microsoft.com/office/powerpoint/2010/main" val="3868463374"/>
                </p:ext>
              </p:extLst>
            </p:nvPr>
          </p:nvGraphicFramePr>
          <p:xfrm>
            <a:off x="5418307" y="1061645"/>
            <a:ext cx="1350906" cy="1441572"/>
          </p:xfrm>
          <a:graphic>
            <a:graphicData uri="http://schemas.openxmlformats.org/presentationml/2006/ole">
              <mc:AlternateContent xmlns:mc="http://schemas.openxmlformats.org/markup-compatibility/2006">
                <mc:Choice xmlns:v="urn:schemas-microsoft-com:vml" Requires="v">
                  <p:oleObj name="Picture" r:id="rId4" imgW="1182727" imgH="1261981" progId="PhotoDraw.Document.2">
                    <p:embed/>
                  </p:oleObj>
                </mc:Choice>
                <mc:Fallback>
                  <p:oleObj name="Picture" r:id="rId4" imgW="1182727" imgH="1261981" progId="PhotoDraw.Document.2">
                    <p:embed/>
                    <p:pic>
                      <p:nvPicPr>
                        <p:cNvPr id="18" name="אובייקט 17"/>
                        <p:cNvPicPr/>
                        <p:nvPr/>
                      </p:nvPicPr>
                      <p:blipFill>
                        <a:blip r:embed="rId5"/>
                        <a:stretch>
                          <a:fillRect/>
                        </a:stretch>
                      </p:blipFill>
                      <p:spPr>
                        <a:xfrm>
                          <a:off x="5418307" y="1061645"/>
                          <a:ext cx="1350906" cy="1441572"/>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00F9C63E-EED5-48FF-95E5-6AB4E4394B44}"/>
              </a:ext>
            </a:extLst>
          </p:cNvPr>
          <p:cNvGrpSpPr/>
          <p:nvPr/>
        </p:nvGrpSpPr>
        <p:grpSpPr>
          <a:xfrm>
            <a:off x="6527972" y="1938683"/>
            <a:ext cx="1509339" cy="1428299"/>
            <a:chOff x="6888779" y="2401009"/>
            <a:chExt cx="1509339" cy="1428299"/>
          </a:xfrm>
          <a:solidFill>
            <a:srgbClr val="00A651"/>
          </a:solidFill>
        </p:grpSpPr>
        <p:sp>
          <p:nvSpPr>
            <p:cNvPr id="20" name="אליפסה 18">
              <a:extLst>
                <a:ext uri="{FF2B5EF4-FFF2-40B4-BE49-F238E27FC236}">
                  <a16:creationId xmlns:a16="http://schemas.microsoft.com/office/drawing/2014/main" id="{78DC361D-A57A-4183-A296-65E80DDF9420}"/>
                </a:ext>
              </a:extLst>
            </p:cNvPr>
            <p:cNvSpPr/>
            <p:nvPr/>
          </p:nvSpPr>
          <p:spPr>
            <a:xfrm>
              <a:off x="6888779" y="2401009"/>
              <a:ext cx="1509339" cy="1428299"/>
            </a:xfrm>
            <a:prstGeom prst="ellipse">
              <a:avLst/>
            </a:prstGeom>
            <a:gr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אובייקט 23">
              <a:extLst>
                <a:ext uri="{FF2B5EF4-FFF2-40B4-BE49-F238E27FC236}">
                  <a16:creationId xmlns:a16="http://schemas.microsoft.com/office/drawing/2014/main" id="{0BFD2E93-93BD-4D06-9106-489E5B9A5ABB}"/>
                </a:ext>
              </a:extLst>
            </p:cNvPr>
            <p:cNvGraphicFramePr>
              <a:graphicFrameLocks noChangeAspect="1"/>
            </p:cNvGraphicFramePr>
            <p:nvPr>
              <p:extLst>
                <p:ext uri="{D42A27DB-BD31-4B8C-83A1-F6EECF244321}">
                  <p14:modId xmlns:p14="http://schemas.microsoft.com/office/powerpoint/2010/main" val="2157976485"/>
                </p:ext>
              </p:extLst>
            </p:nvPr>
          </p:nvGraphicFramePr>
          <p:xfrm>
            <a:off x="7017306" y="2509735"/>
            <a:ext cx="1248213" cy="1252256"/>
          </p:xfrm>
          <a:graphic>
            <a:graphicData uri="http://schemas.openxmlformats.org/presentationml/2006/ole">
              <mc:AlternateContent xmlns:mc="http://schemas.openxmlformats.org/markup-compatibility/2006">
                <mc:Choice xmlns:v="urn:schemas-microsoft-com:vml" Requires="v">
                  <p:oleObj name="Picture" r:id="rId6" imgW="1469263" imgH="1475360" progId="PhotoDraw.Document.2">
                    <p:embed/>
                  </p:oleObj>
                </mc:Choice>
                <mc:Fallback>
                  <p:oleObj name="Picture" r:id="rId6" imgW="1469263" imgH="1475360" progId="PhotoDraw.Document.2">
                    <p:embed/>
                    <p:pic>
                      <p:nvPicPr>
                        <p:cNvPr id="24" name="אובייקט 23"/>
                        <p:cNvPicPr/>
                        <p:nvPr/>
                      </p:nvPicPr>
                      <p:blipFill>
                        <a:blip r:embed="rId7"/>
                        <a:stretch>
                          <a:fillRect/>
                        </a:stretch>
                      </p:blipFill>
                      <p:spPr>
                        <a:xfrm>
                          <a:off x="7017306" y="2509735"/>
                          <a:ext cx="1248213" cy="1252256"/>
                        </a:xfrm>
                        <a:prstGeom prst="rect">
                          <a:avLst/>
                        </a:prstGeom>
                      </p:spPr>
                    </p:pic>
                  </p:oleObj>
                </mc:Fallback>
              </mc:AlternateContent>
            </a:graphicData>
          </a:graphic>
        </p:graphicFrame>
      </p:grpSp>
      <p:grpSp>
        <p:nvGrpSpPr>
          <p:cNvPr id="22" name="Group 21">
            <a:extLst>
              <a:ext uri="{FF2B5EF4-FFF2-40B4-BE49-F238E27FC236}">
                <a16:creationId xmlns:a16="http://schemas.microsoft.com/office/drawing/2014/main" id="{3562D5A7-566A-4658-9F61-D2E2C0B15895}"/>
              </a:ext>
            </a:extLst>
          </p:cNvPr>
          <p:cNvGrpSpPr/>
          <p:nvPr/>
        </p:nvGrpSpPr>
        <p:grpSpPr>
          <a:xfrm>
            <a:off x="3838283" y="2000397"/>
            <a:ext cx="1509339" cy="1428299"/>
            <a:chOff x="3788944" y="2340258"/>
            <a:chExt cx="1509339" cy="1428299"/>
          </a:xfrm>
          <a:solidFill>
            <a:srgbClr val="00B0DB"/>
          </a:solidFill>
        </p:grpSpPr>
        <p:sp>
          <p:nvSpPr>
            <p:cNvPr id="23" name="אליפסה 19">
              <a:extLst>
                <a:ext uri="{FF2B5EF4-FFF2-40B4-BE49-F238E27FC236}">
                  <a16:creationId xmlns:a16="http://schemas.microsoft.com/office/drawing/2014/main" id="{0199B8F9-24D2-48AB-8D07-AEC116642005}"/>
                </a:ext>
              </a:extLst>
            </p:cNvPr>
            <p:cNvSpPr/>
            <p:nvPr/>
          </p:nvSpPr>
          <p:spPr>
            <a:xfrm>
              <a:off x="3788944" y="2340258"/>
              <a:ext cx="1509339" cy="1428299"/>
            </a:xfrm>
            <a:prstGeom prst="ellipse">
              <a:avLst/>
            </a:prstGeom>
            <a:gr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אובייקט 24">
              <a:extLst>
                <a:ext uri="{FF2B5EF4-FFF2-40B4-BE49-F238E27FC236}">
                  <a16:creationId xmlns:a16="http://schemas.microsoft.com/office/drawing/2014/main" id="{37E10E95-82FC-471E-B2B6-792AE4741611}"/>
                </a:ext>
              </a:extLst>
            </p:cNvPr>
            <p:cNvGraphicFramePr>
              <a:graphicFrameLocks noChangeAspect="1"/>
            </p:cNvGraphicFramePr>
            <p:nvPr>
              <p:extLst>
                <p:ext uri="{D42A27DB-BD31-4B8C-83A1-F6EECF244321}">
                  <p14:modId xmlns:p14="http://schemas.microsoft.com/office/powerpoint/2010/main" val="2349819154"/>
                </p:ext>
              </p:extLst>
            </p:nvPr>
          </p:nvGraphicFramePr>
          <p:xfrm>
            <a:off x="3872283" y="2375378"/>
            <a:ext cx="1356933" cy="1283289"/>
          </p:xfrm>
          <a:graphic>
            <a:graphicData uri="http://schemas.openxmlformats.org/presentationml/2006/ole">
              <mc:AlternateContent xmlns:mc="http://schemas.openxmlformats.org/markup-compatibility/2006">
                <mc:Choice xmlns:v="urn:schemas-microsoft-com:vml" Requires="v">
                  <p:oleObj name="Picture" r:id="rId8" imgW="1579001" imgH="1493649" progId="PhotoDraw.Document.2">
                    <p:embed/>
                  </p:oleObj>
                </mc:Choice>
                <mc:Fallback>
                  <p:oleObj name="Picture" r:id="rId8" imgW="1579001" imgH="1493649" progId="PhotoDraw.Document.2">
                    <p:embed/>
                    <p:pic>
                      <p:nvPicPr>
                        <p:cNvPr id="25" name="אובייקט 24"/>
                        <p:cNvPicPr/>
                        <p:nvPr/>
                      </p:nvPicPr>
                      <p:blipFill>
                        <a:blip r:embed="rId9"/>
                        <a:stretch>
                          <a:fillRect/>
                        </a:stretch>
                      </p:blipFill>
                      <p:spPr>
                        <a:xfrm>
                          <a:off x="3872283" y="2375378"/>
                          <a:ext cx="1356933" cy="1283289"/>
                        </a:xfrm>
                        <a:prstGeom prst="rect">
                          <a:avLst/>
                        </a:prstGeom>
                      </p:spPr>
                    </p:pic>
                  </p:oleObj>
                </mc:Fallback>
              </mc:AlternateContent>
            </a:graphicData>
          </a:graphic>
        </p:graphicFrame>
      </p:grpSp>
      <p:grpSp>
        <p:nvGrpSpPr>
          <p:cNvPr id="25" name="קבוצה 20">
            <a:extLst>
              <a:ext uri="{FF2B5EF4-FFF2-40B4-BE49-F238E27FC236}">
                <a16:creationId xmlns:a16="http://schemas.microsoft.com/office/drawing/2014/main" id="{764B0EA2-BF0C-447B-A2E6-5DE3D7B1F930}"/>
              </a:ext>
            </a:extLst>
          </p:cNvPr>
          <p:cNvGrpSpPr/>
          <p:nvPr/>
        </p:nvGrpSpPr>
        <p:grpSpPr>
          <a:xfrm>
            <a:off x="1101520" y="2069035"/>
            <a:ext cx="1509339" cy="1428299"/>
            <a:chOff x="742388" y="2340258"/>
            <a:chExt cx="1509339" cy="1428299"/>
          </a:xfrm>
          <a:solidFill>
            <a:srgbClr val="F36300"/>
          </a:solidFill>
        </p:grpSpPr>
        <p:sp>
          <p:nvSpPr>
            <p:cNvPr id="26" name="אליפסה 21">
              <a:extLst>
                <a:ext uri="{FF2B5EF4-FFF2-40B4-BE49-F238E27FC236}">
                  <a16:creationId xmlns:a16="http://schemas.microsoft.com/office/drawing/2014/main" id="{C28E7754-BD01-4544-87EC-5BEF63055246}"/>
                </a:ext>
              </a:extLst>
            </p:cNvPr>
            <p:cNvSpPr/>
            <p:nvPr/>
          </p:nvSpPr>
          <p:spPr>
            <a:xfrm>
              <a:off x="742388" y="2340258"/>
              <a:ext cx="1509339" cy="1428299"/>
            </a:xfrm>
            <a:prstGeom prst="ellipse">
              <a:avLst/>
            </a:prstGeom>
            <a:grp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אובייקט 22">
              <a:extLst>
                <a:ext uri="{FF2B5EF4-FFF2-40B4-BE49-F238E27FC236}">
                  <a16:creationId xmlns:a16="http://schemas.microsoft.com/office/drawing/2014/main" id="{59A9A234-9E8F-427E-A62B-59E942D23D42}"/>
                </a:ext>
              </a:extLst>
            </p:cNvPr>
            <p:cNvGraphicFramePr>
              <a:graphicFrameLocks noChangeAspect="1"/>
            </p:cNvGraphicFramePr>
            <p:nvPr/>
          </p:nvGraphicFramePr>
          <p:xfrm>
            <a:off x="910594" y="2401009"/>
            <a:ext cx="1185703" cy="1228266"/>
          </p:xfrm>
          <a:graphic>
            <a:graphicData uri="http://schemas.openxmlformats.org/presentationml/2006/ole">
              <mc:AlternateContent xmlns:mc="http://schemas.openxmlformats.org/markup-compatibility/2006">
                <mc:Choice xmlns:v="urn:schemas-microsoft-com:vml" Requires="v">
                  <p:oleObj name="Picture" r:id="rId10" imgW="1548518" imgH="1603387" progId="PhotoDraw.Document.2">
                    <p:embed/>
                  </p:oleObj>
                </mc:Choice>
                <mc:Fallback>
                  <p:oleObj name="Picture" r:id="rId10" imgW="1548518" imgH="1603387" progId="PhotoDraw.Document.2">
                    <p:embed/>
                    <p:pic>
                      <p:nvPicPr>
                        <p:cNvPr id="23" name="אובייקט 22"/>
                        <p:cNvPicPr/>
                        <p:nvPr/>
                      </p:nvPicPr>
                      <p:blipFill>
                        <a:blip r:embed="rId11"/>
                        <a:stretch>
                          <a:fillRect/>
                        </a:stretch>
                      </p:blipFill>
                      <p:spPr>
                        <a:xfrm>
                          <a:off x="910594" y="2401009"/>
                          <a:ext cx="1185703" cy="1228266"/>
                        </a:xfrm>
                        <a:prstGeom prst="rect">
                          <a:avLst/>
                        </a:prstGeom>
                      </p:spPr>
                    </p:pic>
                  </p:oleObj>
                </mc:Fallback>
              </mc:AlternateContent>
            </a:graphicData>
          </a:graphic>
        </p:graphicFrame>
      </p:grpSp>
      <p:sp>
        <p:nvSpPr>
          <p:cNvPr id="28" name="מלבן 28">
            <a:extLst>
              <a:ext uri="{FF2B5EF4-FFF2-40B4-BE49-F238E27FC236}">
                <a16:creationId xmlns:a16="http://schemas.microsoft.com/office/drawing/2014/main" id="{767F36AC-6C25-44FD-B86C-A3914EB42C42}"/>
              </a:ext>
            </a:extLst>
          </p:cNvPr>
          <p:cNvSpPr/>
          <p:nvPr/>
        </p:nvSpPr>
        <p:spPr>
          <a:xfrm>
            <a:off x="8681141" y="3654514"/>
            <a:ext cx="2647406" cy="191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 rIns="216000" rtlCol="1"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he-IL" sz="2800" b="1" dirty="0">
                <a:solidFill>
                  <a:schemeClr val="bg1"/>
                </a:solidFill>
                <a:latin typeface="Segoe UI Light" panose="020B0502040204020203" pitchFamily="34" charset="0"/>
              </a:rPr>
              <a:t>סיוע בקידום ומימוש פרוייקטים</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29" name="מלבן 28">
            <a:extLst>
              <a:ext uri="{FF2B5EF4-FFF2-40B4-BE49-F238E27FC236}">
                <a16:creationId xmlns:a16="http://schemas.microsoft.com/office/drawing/2014/main" id="{75D1CFFF-5B99-42BC-A2A2-EAE9B0232E3B}"/>
              </a:ext>
            </a:extLst>
          </p:cNvPr>
          <p:cNvSpPr/>
          <p:nvPr/>
        </p:nvSpPr>
        <p:spPr>
          <a:xfrm>
            <a:off x="5995481" y="3654514"/>
            <a:ext cx="2647406" cy="191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 rIns="216000" rtlCol="1"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he-IL" sz="2800" b="1" dirty="0">
                <a:solidFill>
                  <a:schemeClr val="bg1"/>
                </a:solidFill>
                <a:latin typeface="Segoe UI Light" panose="020B0502040204020203" pitchFamily="34" charset="0"/>
              </a:rPr>
              <a:t>יישום מדיניות עירונית</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30" name="מלבן 28">
            <a:extLst>
              <a:ext uri="{FF2B5EF4-FFF2-40B4-BE49-F238E27FC236}">
                <a16:creationId xmlns:a16="http://schemas.microsoft.com/office/drawing/2014/main" id="{A5EABB60-EE55-40FA-801B-4777C5EB0EEE}"/>
              </a:ext>
            </a:extLst>
          </p:cNvPr>
          <p:cNvSpPr/>
          <p:nvPr/>
        </p:nvSpPr>
        <p:spPr>
          <a:xfrm>
            <a:off x="3276385" y="3654514"/>
            <a:ext cx="2647406" cy="191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 rIns="216000" rtlCol="1"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he-IL" sz="2800" b="1" dirty="0">
                <a:solidFill>
                  <a:schemeClr val="bg1"/>
                </a:solidFill>
                <a:latin typeface="Segoe UI Light" panose="020B0502040204020203" pitchFamily="34" charset="0"/>
              </a:rPr>
              <a:t>העצמת התושבים בתהליך</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31" name="מלבן 28">
            <a:extLst>
              <a:ext uri="{FF2B5EF4-FFF2-40B4-BE49-F238E27FC236}">
                <a16:creationId xmlns:a16="http://schemas.microsoft.com/office/drawing/2014/main" id="{E6F7B385-F534-4242-8CFF-1ABC053C29DC}"/>
              </a:ext>
            </a:extLst>
          </p:cNvPr>
          <p:cNvSpPr/>
          <p:nvPr/>
        </p:nvSpPr>
        <p:spPr>
          <a:xfrm>
            <a:off x="601125" y="3654513"/>
            <a:ext cx="2647406" cy="191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 rIns="216000" rtlCol="1"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he-IL" sz="2800" b="1" dirty="0">
                <a:solidFill>
                  <a:schemeClr val="bg1"/>
                </a:solidFill>
                <a:latin typeface="Segoe UI Light" panose="020B0502040204020203" pitchFamily="34" charset="0"/>
              </a:rPr>
              <a:t>האצת תהליכים והסרת חסמים</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117009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57A9F9-10CF-41CD-8847-EF0707D6B615}"/>
              </a:ext>
            </a:extLst>
          </p:cNvPr>
          <p:cNvGrpSpPr/>
          <p:nvPr/>
        </p:nvGrpSpPr>
        <p:grpSpPr>
          <a:xfrm>
            <a:off x="-496299" y="-325658"/>
            <a:ext cx="12688299" cy="7183658"/>
            <a:chOff x="-496299" y="-325658"/>
            <a:chExt cx="12688299" cy="7183658"/>
          </a:xfrm>
        </p:grpSpPr>
        <p:pic>
          <p:nvPicPr>
            <p:cNvPr id="12" name="Picture 11" descr="A large city with tall buildings in the background&#10;&#10;Description automatically generated">
              <a:extLst>
                <a:ext uri="{FF2B5EF4-FFF2-40B4-BE49-F238E27FC236}">
                  <a16:creationId xmlns:a16="http://schemas.microsoft.com/office/drawing/2014/main" id="{CF35319B-28B9-4D9E-AE2E-E42AAFA17CF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A1F259F2-458E-4796-AE1B-C73D159BCA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6299" y="-325658"/>
              <a:ext cx="2754307" cy="2467032"/>
            </a:xfrm>
            <a:prstGeom prst="rect">
              <a:avLst/>
            </a:prstGeom>
          </p:spPr>
        </p:pic>
        <p:sp>
          <p:nvSpPr>
            <p:cNvPr id="15" name="Rectangle 14">
              <a:extLst>
                <a:ext uri="{FF2B5EF4-FFF2-40B4-BE49-F238E27FC236}">
                  <a16:creationId xmlns:a16="http://schemas.microsoft.com/office/drawing/2014/main" id="{53971D52-F530-46EB-A401-BD1310CE0FD3}"/>
                </a:ext>
              </a:extLst>
            </p:cNvPr>
            <p:cNvSpPr/>
            <p:nvPr/>
          </p:nvSpPr>
          <p:spPr>
            <a:xfrm>
              <a:off x="1304730" y="1978090"/>
              <a:ext cx="9582539" cy="4469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16" name="Rectangle 15">
            <a:extLst>
              <a:ext uri="{FF2B5EF4-FFF2-40B4-BE49-F238E27FC236}">
                <a16:creationId xmlns:a16="http://schemas.microsoft.com/office/drawing/2014/main" id="{6B1403E5-F7FD-4342-80B6-6CFCF44F4070}"/>
              </a:ext>
            </a:extLst>
          </p:cNvPr>
          <p:cNvSpPr/>
          <p:nvPr/>
        </p:nvSpPr>
        <p:spPr>
          <a:xfrm>
            <a:off x="2754307" y="753432"/>
            <a:ext cx="8242961" cy="707886"/>
          </a:xfrm>
          <a:prstGeom prst="rect">
            <a:avLst/>
          </a:prstGeom>
          <a:noFill/>
        </p:spPr>
        <p:txBody>
          <a:bodyPr wrap="none" lIns="91440" tIns="45720" rIns="91440" bIns="45720">
            <a:spAutoFit/>
          </a:bodyPr>
          <a:lstStyle/>
          <a:p>
            <a:pPr algn="r" rtl="1">
              <a:spcBef>
                <a:spcPts val="1275"/>
              </a:spcBef>
              <a:spcAft>
                <a:spcPts val="0"/>
              </a:spcAft>
            </a:pPr>
            <a:r>
              <a:rPr lang="he-IL" sz="4000" dirty="0">
                <a:ln w="0"/>
                <a:solidFill>
                  <a:srgbClr val="002060"/>
                </a:solidFill>
                <a:effectLst>
                  <a:outerShdw blurRad="38100" dist="25400" dir="5400000" algn="ctr" rotWithShape="0">
                    <a:srgbClr val="6E747A">
                      <a:alpha val="43000"/>
                    </a:srgbClr>
                  </a:outerShdw>
                </a:effectLst>
              </a:rPr>
              <a:t>סיוע קהילתי לקידום מתחמים / פרוייקטים</a:t>
            </a:r>
            <a:endParaRPr lang="en-US" sz="4000" dirty="0">
              <a:ln w="0"/>
              <a:solidFill>
                <a:srgbClr val="002060"/>
              </a:solidFill>
              <a:effectLst>
                <a:outerShdw blurRad="38100" dist="25400" dir="5400000" algn="ctr" rotWithShape="0">
                  <a:srgbClr val="6E747A">
                    <a:alpha val="43000"/>
                  </a:srgbClr>
                </a:outerShdw>
              </a:effectLst>
            </a:endParaRPr>
          </a:p>
        </p:txBody>
      </p:sp>
      <p:sp>
        <p:nvSpPr>
          <p:cNvPr id="8" name="Text Placeholder 6">
            <a:extLst>
              <a:ext uri="{FF2B5EF4-FFF2-40B4-BE49-F238E27FC236}">
                <a16:creationId xmlns:a16="http://schemas.microsoft.com/office/drawing/2014/main" id="{870AC5FB-4F93-42D2-9BFE-A711158D6DA3}"/>
              </a:ext>
            </a:extLst>
          </p:cNvPr>
          <p:cNvSpPr txBox="1">
            <a:spLocks/>
          </p:cNvSpPr>
          <p:nvPr/>
        </p:nvSpPr>
        <p:spPr>
          <a:xfrm>
            <a:off x="2339010" y="2003093"/>
            <a:ext cx="8437672" cy="3656307"/>
          </a:xfrm>
          <a:prstGeom prst="rect">
            <a:avLst/>
          </a:prstGeom>
        </p:spPr>
        <p:txBody>
          <a:bodyPr vert="horz" lIns="91440" tIns="45720" rIns="91440" bIns="45720" rtlCol="0" anchor="ctr"/>
          <a:lstStyle>
            <a:defPPr>
              <a:defRPr lang="en-I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r" rtl="1">
              <a:spcAft>
                <a:spcPts val="800"/>
              </a:spcAft>
              <a:buFont typeface="Wingdings" panose="05000000000000000000" pitchFamily="2" charset="2"/>
              <a:buChar char="ü"/>
            </a:pPr>
            <a:r>
              <a:rPr lang="he-IL" sz="2400" dirty="0">
                <a:solidFill>
                  <a:schemeClr val="accent1">
                    <a:lumMod val="50000"/>
                  </a:schemeClr>
                </a:solidFill>
              </a:rPr>
              <a:t>כנסי הסברה במתחמים</a:t>
            </a:r>
          </a:p>
          <a:p>
            <a:pPr marL="342900" indent="-342900" algn="r" rtl="1">
              <a:spcAft>
                <a:spcPts val="800"/>
              </a:spcAft>
              <a:buFont typeface="Wingdings" panose="05000000000000000000" pitchFamily="2" charset="2"/>
              <a:buChar char="ü"/>
            </a:pPr>
            <a:r>
              <a:rPr lang="he-IL" sz="2400" dirty="0">
                <a:solidFill>
                  <a:schemeClr val="accent1">
                    <a:lumMod val="50000"/>
                  </a:schemeClr>
                </a:solidFill>
              </a:rPr>
              <a:t>עדכון ושתוף פעולה עם נציגויות</a:t>
            </a:r>
          </a:p>
          <a:p>
            <a:pPr marL="342900" indent="-342900" algn="r" rtl="1">
              <a:spcAft>
                <a:spcPts val="800"/>
              </a:spcAft>
              <a:buFont typeface="Wingdings" panose="05000000000000000000" pitchFamily="2" charset="2"/>
              <a:buChar char="ü"/>
            </a:pPr>
            <a:r>
              <a:rPr lang="he-IL" sz="2400" dirty="0">
                <a:solidFill>
                  <a:schemeClr val="accent1">
                    <a:lumMod val="50000"/>
                  </a:schemeClr>
                </a:solidFill>
              </a:rPr>
              <a:t>ליווי וסיוע ליזם ולתושבים</a:t>
            </a:r>
          </a:p>
          <a:p>
            <a:pPr marL="342900" indent="-342900" algn="r" rtl="1">
              <a:spcAft>
                <a:spcPts val="800"/>
              </a:spcAft>
              <a:buFont typeface="Wingdings" panose="05000000000000000000" pitchFamily="2" charset="2"/>
              <a:buChar char="ü"/>
            </a:pPr>
            <a:r>
              <a:rPr lang="he-IL" sz="2400" dirty="0">
                <a:solidFill>
                  <a:schemeClr val="accent1">
                    <a:lumMod val="50000"/>
                  </a:schemeClr>
                </a:solidFill>
              </a:rPr>
              <a:t>סיוע בגישור</a:t>
            </a:r>
          </a:p>
          <a:p>
            <a:pPr marL="342900" indent="-342900" algn="r" rtl="1">
              <a:spcAft>
                <a:spcPts val="800"/>
              </a:spcAft>
              <a:buFont typeface="Wingdings" panose="05000000000000000000" pitchFamily="2" charset="2"/>
              <a:buChar char="ü"/>
            </a:pPr>
            <a:r>
              <a:rPr lang="he-IL" sz="2400" dirty="0">
                <a:solidFill>
                  <a:schemeClr val="accent1">
                    <a:lumMod val="50000"/>
                  </a:schemeClr>
                </a:solidFill>
              </a:rPr>
              <a:t>סיוע בשילוב אנשי מקצוע</a:t>
            </a:r>
            <a:endParaRPr lang="he-IL" sz="1800" b="1" dirty="0">
              <a:solidFill>
                <a:schemeClr val="bg1"/>
              </a:solidFill>
              <a:latin typeface="Segoe UI Light" panose="020B0502040204020203" pitchFamily="34" charset="0"/>
              <a:ea typeface="Calibri" panose="020F0502020204030204" pitchFamily="34" charset="0"/>
              <a:cs typeface="Segoe UI Light" panose="020B0502040204020203" pitchFamily="34" charset="0"/>
            </a:endParaRPr>
          </a:p>
          <a:p>
            <a:pPr marL="342900" indent="-342900" algn="r" rtl="1">
              <a:spcAft>
                <a:spcPts val="800"/>
              </a:spcAft>
              <a:buFont typeface="Wingdings" panose="05000000000000000000" pitchFamily="2" charset="2"/>
              <a:buChar char="ü"/>
            </a:pPr>
            <a:r>
              <a:rPr lang="he-IL" sz="2400" dirty="0">
                <a:solidFill>
                  <a:schemeClr val="accent1">
                    <a:lumMod val="50000"/>
                  </a:schemeClr>
                </a:solidFill>
              </a:rPr>
              <a:t>עבודה משותפת בין היזם לנציגות במתחם</a:t>
            </a:r>
            <a:endParaRPr lang="en-US" sz="2400" dirty="0">
              <a:solidFill>
                <a:schemeClr val="accent1">
                  <a:lumMod val="50000"/>
                </a:schemeClr>
              </a:solidFill>
            </a:endParaRPr>
          </a:p>
        </p:txBody>
      </p:sp>
    </p:spTree>
    <p:extLst>
      <p:ext uri="{BB962C8B-B14F-4D97-AF65-F5344CB8AC3E}">
        <p14:creationId xmlns:p14="http://schemas.microsoft.com/office/powerpoint/2010/main" val="97503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553</TotalTime>
  <Words>1220</Words>
  <Application>Microsoft Office PowerPoint</Application>
  <PresentationFormat>מסך רחב</PresentationFormat>
  <Paragraphs>159</Paragraphs>
  <Slides>16</Slides>
  <Notes>0</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1</vt:i4>
      </vt:variant>
      <vt:variant>
        <vt:lpstr>כותרות שקופיות</vt:lpstr>
      </vt:variant>
      <vt:variant>
        <vt:i4>16</vt:i4>
      </vt:variant>
    </vt:vector>
  </HeadingPairs>
  <TitlesOfParts>
    <vt:vector size="25" baseType="lpstr">
      <vt:lpstr>Arial</vt:lpstr>
      <vt:lpstr>Calibri</vt:lpstr>
      <vt:lpstr>Calibri Light</vt:lpstr>
      <vt:lpstr>Segoe UI</vt:lpstr>
      <vt:lpstr>Segoe UI Light</vt:lpstr>
      <vt:lpstr>Wingdings</vt:lpstr>
      <vt:lpstr>Wingdings 2</vt:lpstr>
      <vt:lpstr>Office Theme</vt:lpstr>
      <vt:lpstr>Picture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Nofar Tsarfati</dc:creator>
  <cp:lastModifiedBy>ELI</cp:lastModifiedBy>
  <cp:revision>57</cp:revision>
  <cp:lastPrinted>2019-11-13T12:12:27Z</cp:lastPrinted>
  <dcterms:created xsi:type="dcterms:W3CDTF">2019-11-13T09:29:21Z</dcterms:created>
  <dcterms:modified xsi:type="dcterms:W3CDTF">2021-05-11T08:34:56Z</dcterms:modified>
</cp:coreProperties>
</file>